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1"/>
  </p:notesMasterIdLst>
  <p:sldIdLst>
    <p:sldId id="257" r:id="rId2"/>
    <p:sldId id="258" r:id="rId3"/>
    <p:sldId id="259" r:id="rId4"/>
    <p:sldId id="260" r:id="rId5"/>
    <p:sldId id="261" r:id="rId6"/>
    <p:sldId id="262" r:id="rId7"/>
    <p:sldId id="263" r:id="rId8"/>
    <p:sldId id="264" r:id="rId9"/>
    <p:sldId id="270" r:id="rId10"/>
    <p:sldId id="265" r:id="rId11"/>
    <p:sldId id="281" r:id="rId12"/>
    <p:sldId id="288" r:id="rId13"/>
    <p:sldId id="289" r:id="rId14"/>
    <p:sldId id="290" r:id="rId15"/>
    <p:sldId id="291" r:id="rId16"/>
    <p:sldId id="292" r:id="rId17"/>
    <p:sldId id="321" r:id="rId18"/>
    <p:sldId id="322" r:id="rId19"/>
    <p:sldId id="323" r:id="rId20"/>
    <p:sldId id="324" r:id="rId21"/>
    <p:sldId id="325" r:id="rId22"/>
    <p:sldId id="326" r:id="rId23"/>
    <p:sldId id="293" r:id="rId24"/>
    <p:sldId id="294" r:id="rId25"/>
    <p:sldId id="295" r:id="rId26"/>
    <p:sldId id="296" r:id="rId27"/>
    <p:sldId id="298" r:id="rId28"/>
    <p:sldId id="299" r:id="rId29"/>
    <p:sldId id="300" r:id="rId30"/>
    <p:sldId id="301" r:id="rId31"/>
    <p:sldId id="302" r:id="rId32"/>
    <p:sldId id="303" r:id="rId33"/>
    <p:sldId id="320" r:id="rId34"/>
    <p:sldId id="304" r:id="rId35"/>
    <p:sldId id="305" r:id="rId36"/>
    <p:sldId id="306" r:id="rId37"/>
    <p:sldId id="308" r:id="rId38"/>
    <p:sldId id="309" r:id="rId39"/>
    <p:sldId id="310" r:id="rId40"/>
    <p:sldId id="311" r:id="rId41"/>
    <p:sldId id="312" r:id="rId42"/>
    <p:sldId id="313" r:id="rId43"/>
    <p:sldId id="314" r:id="rId44"/>
    <p:sldId id="315" r:id="rId45"/>
    <p:sldId id="316" r:id="rId46"/>
    <p:sldId id="317" r:id="rId47"/>
    <p:sldId id="327" r:id="rId48"/>
    <p:sldId id="318" r:id="rId49"/>
    <p:sldId id="319" r:id="rId5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726"/>
  </p:normalViewPr>
  <p:slideViewPr>
    <p:cSldViewPr snapToGrid="0" snapToObjects="1">
      <p:cViewPr varScale="1">
        <p:scale>
          <a:sx n="120" d="100"/>
          <a:sy n="120" d="100"/>
        </p:scale>
        <p:origin x="1944"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jpeg>
</file>

<file path=ppt/media/image11.png>
</file>

<file path=ppt/media/image12.png>
</file>

<file path=ppt/media/image13.jpeg>
</file>

<file path=ppt/media/image14.png>
</file>

<file path=ppt/media/image15.jpeg>
</file>

<file path=ppt/media/image16.jpeg>
</file>

<file path=ppt/media/image17.png>
</file>

<file path=ppt/media/image18.svg>
</file>

<file path=ppt/media/image19.jpeg>
</file>

<file path=ppt/media/image2.jpg>
</file>

<file path=ppt/media/image3.jpg>
</file>

<file path=ppt/media/image4.jp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274B424-BEEC-A941-8795-DE3899E82C79}" type="datetimeFigureOut">
              <a:rPr lang="en-US" smtClean="0"/>
              <a:t>1/19/26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3517EE8-2A39-474D-B065-A1EF4617937B}" type="slidenum">
              <a:rPr lang="en-US" smtClean="0"/>
              <a:t>‹#›</a:t>
            </a:fld>
            <a:endParaRPr lang="en-US"/>
          </a:p>
        </p:txBody>
      </p:sp>
    </p:spTree>
    <p:extLst>
      <p:ext uri="{BB962C8B-B14F-4D97-AF65-F5344CB8AC3E}">
        <p14:creationId xmlns:p14="http://schemas.microsoft.com/office/powerpoint/2010/main" val="13685391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2771"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2772"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2773"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B3CD7933-EB6B-B24B-9BB4-A88F33CC1E8A}" type="slidenum">
              <a:rPr lang="en-US" sz="1200"/>
              <a:pPr eaLnBrk="1" hangingPunct="1"/>
              <a:t>28</a:t>
            </a:fld>
            <a:endParaRPr lang="en-US" sz="1200"/>
          </a:p>
        </p:txBody>
      </p:sp>
      <p:sp>
        <p:nvSpPr>
          <p:cNvPr id="32774" name="Rectangle 2"/>
          <p:cNvSpPr>
            <a:spLocks noGrp="1" noRot="1" noChangeAspect="1" noChangeArrowheads="1" noTextEdit="1"/>
          </p:cNvSpPr>
          <p:nvPr>
            <p:ph type="sldImg"/>
          </p:nvPr>
        </p:nvSpPr>
        <p:spPr>
          <a:ln/>
        </p:spPr>
      </p:sp>
      <p:sp>
        <p:nvSpPr>
          <p:cNvPr id="32775"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3795"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3796"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3797"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B76B62AF-2F0A-C94C-A1B0-406ACFED321F}" type="slidenum">
              <a:rPr lang="en-US" sz="1200"/>
              <a:pPr eaLnBrk="1" hangingPunct="1"/>
              <a:t>29</a:t>
            </a:fld>
            <a:endParaRPr lang="en-US" sz="1200"/>
          </a:p>
        </p:txBody>
      </p:sp>
      <p:sp>
        <p:nvSpPr>
          <p:cNvPr id="33798" name="Rectangle 2"/>
          <p:cNvSpPr>
            <a:spLocks noGrp="1" noRot="1" noChangeAspect="1" noChangeArrowheads="1" noTextEdit="1"/>
          </p:cNvSpPr>
          <p:nvPr>
            <p:ph type="sldImg"/>
          </p:nvPr>
        </p:nvSpPr>
        <p:spPr>
          <a:ln/>
        </p:spPr>
      </p:sp>
      <p:sp>
        <p:nvSpPr>
          <p:cNvPr id="33799"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4819"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4820"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4821"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5DF43B96-17D1-E04D-ACB4-AAE2F9CD7963}" type="slidenum">
              <a:rPr lang="en-US" sz="1200"/>
              <a:pPr eaLnBrk="1" hangingPunct="1"/>
              <a:t>30</a:t>
            </a:fld>
            <a:endParaRPr lang="en-US" sz="1200"/>
          </a:p>
        </p:txBody>
      </p:sp>
      <p:sp>
        <p:nvSpPr>
          <p:cNvPr id="34822" name="Rectangle 2"/>
          <p:cNvSpPr>
            <a:spLocks noGrp="1" noRot="1" noChangeAspect="1" noChangeArrowheads="1" noTextEdit="1"/>
          </p:cNvSpPr>
          <p:nvPr>
            <p:ph type="sldImg"/>
          </p:nvPr>
        </p:nvSpPr>
        <p:spPr>
          <a:ln/>
        </p:spPr>
      </p:sp>
      <p:sp>
        <p:nvSpPr>
          <p:cNvPr id="34823"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5843"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5844"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5845"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65F96728-A842-C343-B10D-96F2F6934A4C}" type="slidenum">
              <a:rPr lang="en-US" sz="1200"/>
              <a:pPr eaLnBrk="1" hangingPunct="1"/>
              <a:t>31</a:t>
            </a:fld>
            <a:endParaRPr lang="en-US" sz="1200"/>
          </a:p>
        </p:txBody>
      </p:sp>
      <p:sp>
        <p:nvSpPr>
          <p:cNvPr id="35846" name="Rectangle 2"/>
          <p:cNvSpPr>
            <a:spLocks noGrp="1" noRot="1" noChangeAspect="1" noChangeArrowheads="1" noTextEdit="1"/>
          </p:cNvSpPr>
          <p:nvPr>
            <p:ph type="sldImg"/>
          </p:nvPr>
        </p:nvSpPr>
        <p:spPr>
          <a:ln/>
        </p:spPr>
      </p:sp>
      <p:sp>
        <p:nvSpPr>
          <p:cNvPr id="35847"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8915"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8916"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8917"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30895AC7-0691-5D46-A0B2-0FF3A7F0B5BE}" type="slidenum">
              <a:rPr lang="en-US" sz="1200"/>
              <a:pPr eaLnBrk="1" hangingPunct="1"/>
              <a:t>39</a:t>
            </a:fld>
            <a:endParaRPr lang="en-US" sz="1200"/>
          </a:p>
        </p:txBody>
      </p:sp>
      <p:sp>
        <p:nvSpPr>
          <p:cNvPr id="38918" name="Rectangle 2"/>
          <p:cNvSpPr>
            <a:spLocks noGrp="1" noRot="1" noChangeAspect="1" noChangeArrowheads="1" noTextEdit="1"/>
          </p:cNvSpPr>
          <p:nvPr>
            <p:ph type="sldImg"/>
          </p:nvPr>
        </p:nvSpPr>
        <p:spPr>
          <a:ln/>
        </p:spPr>
      </p:sp>
      <p:sp>
        <p:nvSpPr>
          <p:cNvPr id="38919"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328166" y="1295400"/>
            <a:ext cx="6487668" cy="3152887"/>
          </a:xfrm>
          <a:prstGeom prst="rect">
            <a:avLst/>
          </a:prstGeo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p>
            <a:pPr marL="0" indent="0" algn="l" defTabSz="914400" rtl="0" eaLnBrk="1" latinLnBrk="0" hangingPunct="1">
              <a:spcBef>
                <a:spcPts val="2000"/>
              </a:spcBef>
              <a:buClr>
                <a:schemeClr val="accent1">
                  <a:lumMod val="60000"/>
                  <a:lumOff val="40000"/>
                </a:schemeClr>
              </a:buClr>
              <a:buSzPct val="110000"/>
              <a:buFont typeface="Wingdings 2" pitchFamily="18" charset="2"/>
              <a:buNone/>
            </a:pPr>
            <a:endParaRPr sz="3200" kern="1200">
              <a:solidFill>
                <a:schemeClr val="tx1">
                  <a:lumMod val="65000"/>
                  <a:lumOff val="35000"/>
                </a:schemeClr>
              </a:solidFill>
              <a:latin typeface="+mn-lt"/>
              <a:ea typeface="+mn-ea"/>
              <a:cs typeface="+mn-cs"/>
            </a:endParaRPr>
          </a:p>
        </p:txBody>
      </p:sp>
      <p:sp>
        <p:nvSpPr>
          <p:cNvPr id="2" name="Title 1"/>
          <p:cNvSpPr>
            <a:spLocks noGrp="1"/>
          </p:cNvSpPr>
          <p:nvPr>
            <p:ph type="ctrTitle"/>
          </p:nvPr>
        </p:nvSpPr>
        <p:spPr>
          <a:xfrm>
            <a:off x="1322921" y="1523999"/>
            <a:ext cx="6498158" cy="1724867"/>
          </a:xfrm>
        </p:spPr>
        <p:txBody>
          <a:bodyPr vert="horz" lIns="91440" tIns="45720" rIns="91440" bIns="45720" rtlCol="0" anchor="b" anchorCtr="0">
            <a:noAutofit/>
          </a:bodyPr>
          <a:lstStyle>
            <a:lvl1pPr marL="0" indent="0" algn="ctr" defTabSz="914400" rtl="0" eaLnBrk="1" latinLnBrk="0" hangingPunct="1">
              <a:spcBef>
                <a:spcPct val="0"/>
              </a:spcBef>
              <a:buClr>
                <a:schemeClr val="accent1">
                  <a:lumMod val="60000"/>
                  <a:lumOff val="40000"/>
                </a:schemeClr>
              </a:buClr>
              <a:buSzPct val="110000"/>
              <a:buFont typeface="Wingdings 2" pitchFamily="18" charset="2"/>
              <a:buNone/>
              <a:defRPr sz="4600" kern="1200">
                <a:solidFill>
                  <a:schemeClr val="accent1"/>
                </a:solidFill>
                <a:latin typeface="+mj-lt"/>
                <a:ea typeface="+mj-ea"/>
                <a:cs typeface="+mj-cs"/>
              </a:defRPr>
            </a:lvl1pPr>
          </a:lstStyle>
          <a:p>
            <a:r>
              <a:rPr lang="en-CA"/>
              <a:t>Click to edit Master title style</a:t>
            </a:r>
            <a:endParaRPr/>
          </a:p>
        </p:txBody>
      </p:sp>
      <p:sp>
        <p:nvSpPr>
          <p:cNvPr id="3" name="Subtitle 2"/>
          <p:cNvSpPr>
            <a:spLocks noGrp="1"/>
          </p:cNvSpPr>
          <p:nvPr>
            <p:ph type="subTitle" idx="1"/>
          </p:nvPr>
        </p:nvSpPr>
        <p:spPr>
          <a:xfrm>
            <a:off x="1322921" y="3299012"/>
            <a:ext cx="6498159" cy="916641"/>
          </a:xfrm>
        </p:spPr>
        <p:txBody>
          <a:bodyPr vert="horz" lIns="91440" tIns="45720" rIns="91440" bIns="45720" rtlCol="0">
            <a:normAutofit/>
          </a:bodyPr>
          <a:lstStyle>
            <a:lvl1pPr marL="0" indent="0" algn="ctr" defTabSz="914400" rtl="0" eaLnBrk="1" latinLnBrk="0" hangingPunct="1">
              <a:spcBef>
                <a:spcPts val="300"/>
              </a:spcBef>
              <a:buClr>
                <a:schemeClr val="accent1">
                  <a:lumMod val="60000"/>
                  <a:lumOff val="40000"/>
                </a:schemeClr>
              </a:buClr>
              <a:buSzPct val="110000"/>
              <a:buFont typeface="Wingdings 2" pitchFamily="18" charset="2"/>
              <a:buNone/>
              <a:defRPr sz="1800" kern="1200">
                <a:solidFill>
                  <a:schemeClr val="tx1">
                    <a:tint val="7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a:t>Click to edit Master subtitle style</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1/19/26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8" y="611872"/>
            <a:ext cx="4079545" cy="1162050"/>
          </a:xfrm>
        </p:spPr>
        <p:txBody>
          <a:bodyPr anchor="b"/>
          <a:lstStyle>
            <a:lvl1pPr algn="ctr">
              <a:defRPr sz="3600" b="0"/>
            </a:lvl1pPr>
          </a:lstStyle>
          <a:p>
            <a:r>
              <a:rPr lang="en-CA"/>
              <a:t>Click to edit Master title style</a:t>
            </a:r>
            <a:endParaRPr/>
          </a:p>
        </p:txBody>
      </p:sp>
      <p:sp>
        <p:nvSpPr>
          <p:cNvPr id="4" name="Text Placeholder 3"/>
          <p:cNvSpPr>
            <a:spLocks noGrp="1"/>
          </p:cNvSpPr>
          <p:nvPr>
            <p:ph type="body" sz="half" idx="2"/>
          </p:nvPr>
        </p:nvSpPr>
        <p:spPr>
          <a:xfrm>
            <a:off x="533398" y="1787856"/>
            <a:ext cx="4079545" cy="372015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a:t>Click to edit Master text styles</a:t>
            </a:r>
          </a:p>
        </p:txBody>
      </p:sp>
      <p:sp>
        <p:nvSpPr>
          <p:cNvPr id="5" name="Date Placeholder 4"/>
          <p:cNvSpPr>
            <a:spLocks noGrp="1"/>
          </p:cNvSpPr>
          <p:nvPr>
            <p:ph type="dt" sz="half" idx="10"/>
          </p:nvPr>
        </p:nvSpPr>
        <p:spPr/>
        <p:txBody>
          <a:bodyPr/>
          <a:lstStyle/>
          <a:p>
            <a:fld id="{02B5F1AD-BD6A-E945-A51C-3A4BAA8D70E7}" type="datetimeFigureOut">
              <a:rPr lang="en-US" smtClean="0"/>
              <a:t>1/19/26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AD0AB7-CC03-D24F-ABB3-E2FCCC68DD54}" type="slidenum">
              <a:rPr lang="en-US" smtClean="0"/>
              <a:t>‹#›</a:t>
            </a:fld>
            <a:endParaRPr lang="en-US"/>
          </a:p>
        </p:txBody>
      </p:sp>
      <p:sp>
        <p:nvSpPr>
          <p:cNvPr id="8" name="Picture Placeholder 2"/>
          <p:cNvSpPr>
            <a:spLocks noGrp="1"/>
          </p:cNvSpPr>
          <p:nvPr>
            <p:ph type="pic" idx="1"/>
          </p:nvPr>
        </p:nvSpPr>
        <p:spPr>
          <a:xfrm>
            <a:off x="5090617" y="359392"/>
            <a:ext cx="3657600" cy="5318077"/>
          </a:xfr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lvl1pPr marL="0" indent="0" algn="l" defTabSz="914400" rtl="0" eaLnBrk="1" latinLnBrk="0" hangingPunct="1">
              <a:spcBef>
                <a:spcPts val="2000"/>
              </a:spcBef>
              <a:buClr>
                <a:schemeClr val="accent1">
                  <a:lumMod val="60000"/>
                  <a:lumOff val="40000"/>
                </a:schemeClr>
              </a:buClr>
              <a:buSzPct val="110000"/>
              <a:buFont typeface="Wingdings 2" pitchFamily="18" charset="2"/>
              <a:buNone/>
              <a:defRPr sz="3200" kern="1200">
                <a:solidFill>
                  <a:schemeClr val="tx1">
                    <a:lumMod val="65000"/>
                    <a:lumOff val="35000"/>
                  </a:schemeClr>
                </a:solidFill>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a:t>Drag picture to placeholder or click icon to add</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1/19/26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9792" y="368301"/>
            <a:ext cx="1524000" cy="5575300"/>
          </a:xfrm>
        </p:spPr>
        <p:txBody>
          <a:bodyPr vert="eaVert"/>
          <a:lstStyle/>
          <a:p>
            <a:r>
              <a:rPr lang="en-CA"/>
              <a:t>Click to edit Master title style</a:t>
            </a:r>
            <a:endParaRPr/>
          </a:p>
        </p:txBody>
      </p:sp>
      <p:sp>
        <p:nvSpPr>
          <p:cNvPr id="3" name="Vertical Text Placeholder 2"/>
          <p:cNvSpPr>
            <a:spLocks noGrp="1"/>
          </p:cNvSpPr>
          <p:nvPr>
            <p:ph type="body" orient="vert" idx="1"/>
          </p:nvPr>
        </p:nvSpPr>
        <p:spPr>
          <a:xfrm>
            <a:off x="549274" y="368301"/>
            <a:ext cx="6689726" cy="5575300"/>
          </a:xfrm>
        </p:spPr>
        <p:txBody>
          <a:bodyPr vert="eaVert"/>
          <a:lstStyle>
            <a:lvl5pPr>
              <a:defRPr/>
            </a:lvl5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1/19/26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a:p>
        </p:txBody>
      </p:sp>
      <p:sp>
        <p:nvSpPr>
          <p:cNvPr id="3" name="Content Placeholder 2"/>
          <p:cNvSpPr>
            <a:spLocks noGrp="1"/>
          </p:cNvSpPr>
          <p:nvPr>
            <p:ph idx="1"/>
          </p:nvPr>
        </p:nvSpPr>
        <p:spPr/>
        <p:txBody>
          <a:bodyPr/>
          <a:lstStyle>
            <a:lvl5pPr>
              <a:defRPr/>
            </a:lvl5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1/19/26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363538" y="3352801"/>
            <a:ext cx="8416925" cy="1470025"/>
          </a:xfrm>
        </p:spPr>
        <p:txBody>
          <a:bodyPr/>
          <a:lstStyle/>
          <a:p>
            <a:r>
              <a:rPr lang="en-CA"/>
              <a:t>Click to edit Master title style</a:t>
            </a:r>
            <a:endParaRPr dirty="0"/>
          </a:p>
        </p:txBody>
      </p:sp>
      <p:sp>
        <p:nvSpPr>
          <p:cNvPr id="3" name="Subtitle 2"/>
          <p:cNvSpPr>
            <a:spLocks noGrp="1"/>
          </p:cNvSpPr>
          <p:nvPr>
            <p:ph type="subTitle" idx="1"/>
          </p:nvPr>
        </p:nvSpPr>
        <p:spPr>
          <a:xfrm>
            <a:off x="363538" y="4771029"/>
            <a:ext cx="8416925" cy="972671"/>
          </a:xfrm>
        </p:spPr>
        <p:txBody>
          <a:bodyPr>
            <a:normAutofit/>
          </a:bodyPr>
          <a:lstStyle>
            <a:lvl1pPr marL="0" indent="0" algn="ctr">
              <a:spcBef>
                <a:spcPts val="300"/>
              </a:spcBef>
              <a:buNone/>
              <a:defRPr sz="1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a:t>Click to edit Master subtitle style</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1/19/26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
        <p:nvSpPr>
          <p:cNvPr id="9" name="Picture Placeholder 2"/>
          <p:cNvSpPr>
            <a:spLocks noGrp="1"/>
          </p:cNvSpPr>
          <p:nvPr>
            <p:ph type="pic" idx="13"/>
          </p:nvPr>
        </p:nvSpPr>
        <p:spPr>
          <a:xfrm>
            <a:off x="370980" y="363538"/>
            <a:ext cx="8402040" cy="2836862"/>
          </a:xfrm>
          <a:ln w="3175">
            <a:solidFill>
              <a:schemeClr val="bg1"/>
            </a:solidFill>
          </a:ln>
          <a:effectLst>
            <a:outerShdw blurRad="63500" sx="100500" sy="100500" algn="ctr" rotWithShape="0">
              <a:prstClr val="black">
                <a:alpha val="5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9275" y="2403144"/>
            <a:ext cx="8056563" cy="1362075"/>
          </a:xfrm>
        </p:spPr>
        <p:txBody>
          <a:bodyPr anchor="b" anchorCtr="0"/>
          <a:lstStyle>
            <a:lvl1pPr algn="ctr">
              <a:defRPr sz="4600" b="0" cap="none" baseline="0"/>
            </a:lvl1pPr>
          </a:lstStyle>
          <a:p>
            <a:r>
              <a:rPr lang="en-CA"/>
              <a:t>Click to edit Master title style</a:t>
            </a:r>
            <a:endParaRPr/>
          </a:p>
        </p:txBody>
      </p:sp>
      <p:sp>
        <p:nvSpPr>
          <p:cNvPr id="3" name="Text Placeholder 2"/>
          <p:cNvSpPr>
            <a:spLocks noGrp="1"/>
          </p:cNvSpPr>
          <p:nvPr>
            <p:ph type="body" idx="1"/>
          </p:nvPr>
        </p:nvSpPr>
        <p:spPr>
          <a:xfrm>
            <a:off x="549275" y="3736005"/>
            <a:ext cx="8056563" cy="1500187"/>
          </a:xfrm>
        </p:spPr>
        <p:txBody>
          <a:bodyPr anchor="t" anchorCtr="0">
            <a:normAutofit/>
          </a:bodyPr>
          <a:lstStyle>
            <a:lvl1pPr marL="0" indent="0" algn="ctr">
              <a:spcBef>
                <a:spcPts val="300"/>
              </a:spcBef>
              <a:buNone/>
              <a:defRPr sz="18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a:t>Click to edit Master text styles</a:t>
            </a:r>
          </a:p>
        </p:txBody>
      </p:sp>
      <p:sp>
        <p:nvSpPr>
          <p:cNvPr id="4" name="Date Placeholder 3"/>
          <p:cNvSpPr>
            <a:spLocks noGrp="1"/>
          </p:cNvSpPr>
          <p:nvPr>
            <p:ph type="dt" sz="half" idx="10"/>
          </p:nvPr>
        </p:nvSpPr>
        <p:spPr/>
        <p:txBody>
          <a:bodyPr/>
          <a:lstStyle/>
          <a:p>
            <a:fld id="{02B5F1AD-BD6A-E945-A51C-3A4BAA8D70E7}" type="datetimeFigureOut">
              <a:rPr lang="en-US" smtClean="0"/>
              <a:t>1/19/26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9275" y="107576"/>
            <a:ext cx="8042276" cy="1336956"/>
          </a:xfrm>
        </p:spPr>
        <p:txBody>
          <a:bodyPr/>
          <a:lstStyle/>
          <a:p>
            <a:r>
              <a:rPr lang="en-CA"/>
              <a:t>Click to edit Master title style</a:t>
            </a:r>
            <a:endParaRPr/>
          </a:p>
        </p:txBody>
      </p:sp>
      <p:sp>
        <p:nvSpPr>
          <p:cNvPr id="3" name="Content Placeholder 2"/>
          <p:cNvSpPr>
            <a:spLocks noGrp="1"/>
          </p:cNvSpPr>
          <p:nvPr>
            <p:ph sz="half" idx="1"/>
          </p:nvPr>
        </p:nvSpPr>
        <p:spPr>
          <a:xfrm>
            <a:off x="549275" y="1600201"/>
            <a:ext cx="384048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Content Placeholder 3"/>
          <p:cNvSpPr>
            <a:spLocks noGrp="1"/>
          </p:cNvSpPr>
          <p:nvPr>
            <p:ph sz="half" idx="2"/>
          </p:nvPr>
        </p:nvSpPr>
        <p:spPr>
          <a:xfrm>
            <a:off x="4751071" y="1600201"/>
            <a:ext cx="384048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5" name="Date Placeholder 4"/>
          <p:cNvSpPr>
            <a:spLocks noGrp="1"/>
          </p:cNvSpPr>
          <p:nvPr>
            <p:ph type="dt" sz="half" idx="10"/>
          </p:nvPr>
        </p:nvSpPr>
        <p:spPr/>
        <p:txBody>
          <a:bodyPr/>
          <a:lstStyle/>
          <a:p>
            <a:fld id="{02B5F1AD-BD6A-E945-A51C-3A4BAA8D70E7}" type="datetimeFigureOut">
              <a:rPr lang="en-US" smtClean="0"/>
              <a:t>1/19/26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9274" y="107576"/>
            <a:ext cx="8042276" cy="1336956"/>
          </a:xfrm>
        </p:spPr>
        <p:txBody>
          <a:bodyPr/>
          <a:lstStyle>
            <a:lvl1pPr>
              <a:defRPr/>
            </a:lvl1pPr>
          </a:lstStyle>
          <a:p>
            <a:r>
              <a:rPr lang="en-CA"/>
              <a:t>Click to edit Master title style</a:t>
            </a:r>
            <a:endParaRPr/>
          </a:p>
        </p:txBody>
      </p:sp>
      <p:sp>
        <p:nvSpPr>
          <p:cNvPr id="3" name="Text Placeholder 2"/>
          <p:cNvSpPr>
            <a:spLocks noGrp="1"/>
          </p:cNvSpPr>
          <p:nvPr>
            <p:ph type="body" idx="1"/>
          </p:nvPr>
        </p:nvSpPr>
        <p:spPr>
          <a:xfrm>
            <a:off x="549274" y="1453224"/>
            <a:ext cx="384048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a:t>Click to edit Master text styles</a:t>
            </a:r>
          </a:p>
        </p:txBody>
      </p:sp>
      <p:sp>
        <p:nvSpPr>
          <p:cNvPr id="4" name="Content Placeholder 3"/>
          <p:cNvSpPr>
            <a:spLocks noGrp="1"/>
          </p:cNvSpPr>
          <p:nvPr>
            <p:ph sz="half" idx="2"/>
          </p:nvPr>
        </p:nvSpPr>
        <p:spPr>
          <a:xfrm>
            <a:off x="549274" y="2347415"/>
            <a:ext cx="384048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5" name="Text Placeholder 4"/>
          <p:cNvSpPr>
            <a:spLocks noGrp="1"/>
          </p:cNvSpPr>
          <p:nvPr>
            <p:ph type="body" sz="quarter" idx="3"/>
          </p:nvPr>
        </p:nvSpPr>
        <p:spPr>
          <a:xfrm>
            <a:off x="4751070" y="1453224"/>
            <a:ext cx="384048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a:t>Click to edit Master text styles</a:t>
            </a:r>
          </a:p>
        </p:txBody>
      </p:sp>
      <p:sp>
        <p:nvSpPr>
          <p:cNvPr id="6" name="Content Placeholder 5"/>
          <p:cNvSpPr>
            <a:spLocks noGrp="1"/>
          </p:cNvSpPr>
          <p:nvPr>
            <p:ph sz="quarter" idx="4"/>
          </p:nvPr>
        </p:nvSpPr>
        <p:spPr>
          <a:xfrm>
            <a:off x="4751070" y="2347415"/>
            <a:ext cx="384048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7" name="Date Placeholder 6"/>
          <p:cNvSpPr>
            <a:spLocks noGrp="1"/>
          </p:cNvSpPr>
          <p:nvPr>
            <p:ph type="dt" sz="half" idx="10"/>
          </p:nvPr>
        </p:nvSpPr>
        <p:spPr/>
        <p:txBody>
          <a:bodyPr/>
          <a:lstStyle/>
          <a:p>
            <a:fld id="{02B5F1AD-BD6A-E945-A51C-3A4BAA8D70E7}" type="datetimeFigureOut">
              <a:rPr lang="en-US" smtClean="0"/>
              <a:t>1/19/26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a:p>
        </p:txBody>
      </p:sp>
      <p:sp>
        <p:nvSpPr>
          <p:cNvPr id="3" name="Date Placeholder 2"/>
          <p:cNvSpPr>
            <a:spLocks noGrp="1"/>
          </p:cNvSpPr>
          <p:nvPr>
            <p:ph type="dt" sz="half" idx="10"/>
          </p:nvPr>
        </p:nvSpPr>
        <p:spPr/>
        <p:txBody>
          <a:bodyPr/>
          <a:lstStyle/>
          <a:p>
            <a:fld id="{02B5F1AD-BD6A-E945-A51C-3A4BAA8D70E7}" type="datetimeFigureOut">
              <a:rPr lang="en-US" smtClean="0"/>
              <a:t>1/19/26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B5F1AD-BD6A-E945-A51C-3A4BAA8D70E7}" type="datetimeFigureOut">
              <a:rPr lang="en-US" smtClean="0"/>
              <a:t>1/19/26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9" y="611872"/>
            <a:ext cx="3840480" cy="1162050"/>
          </a:xfrm>
        </p:spPr>
        <p:txBody>
          <a:bodyPr anchor="b"/>
          <a:lstStyle>
            <a:lvl1pPr algn="ctr">
              <a:defRPr sz="3600" b="0"/>
            </a:lvl1pPr>
          </a:lstStyle>
          <a:p>
            <a:r>
              <a:rPr lang="en-CA"/>
              <a:t>Click to edit Master title style</a:t>
            </a:r>
            <a:endParaRPr/>
          </a:p>
        </p:txBody>
      </p:sp>
      <p:sp>
        <p:nvSpPr>
          <p:cNvPr id="3" name="Content Placeholder 2"/>
          <p:cNvSpPr>
            <a:spLocks noGrp="1"/>
          </p:cNvSpPr>
          <p:nvPr>
            <p:ph idx="1"/>
          </p:nvPr>
        </p:nvSpPr>
        <p:spPr>
          <a:xfrm>
            <a:off x="4742824" y="368300"/>
            <a:ext cx="3840480" cy="5575300"/>
          </a:xfrm>
        </p:spPr>
        <p:txBody>
          <a:bodyPr>
            <a:normAutofit/>
          </a:bodyPr>
          <a:lstStyle>
            <a:lvl1pPr>
              <a:spcBef>
                <a:spcPts val="2000"/>
              </a:spcBef>
              <a:defRPr sz="2200"/>
            </a:lvl1pPr>
            <a:lvl2pPr>
              <a:defRPr sz="20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Text Placeholder 3"/>
          <p:cNvSpPr>
            <a:spLocks noGrp="1"/>
          </p:cNvSpPr>
          <p:nvPr>
            <p:ph type="body" sz="half" idx="2"/>
          </p:nvPr>
        </p:nvSpPr>
        <p:spPr>
          <a:xfrm>
            <a:off x="533399" y="1787856"/>
            <a:ext cx="3840480" cy="372015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a:t>Click to edit Master text styles</a:t>
            </a:r>
          </a:p>
        </p:txBody>
      </p:sp>
      <p:sp>
        <p:nvSpPr>
          <p:cNvPr id="5" name="Date Placeholder 4"/>
          <p:cNvSpPr>
            <a:spLocks noGrp="1"/>
          </p:cNvSpPr>
          <p:nvPr>
            <p:ph type="dt" sz="half" idx="10"/>
          </p:nvPr>
        </p:nvSpPr>
        <p:spPr/>
        <p:txBody>
          <a:bodyPr/>
          <a:lstStyle/>
          <a:p>
            <a:fld id="{02B5F1AD-BD6A-E945-A51C-3A4BAA8D70E7}" type="datetimeFigureOut">
              <a:rPr lang="en-US" smtClean="0"/>
              <a:t>1/19/26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9275" y="107576"/>
            <a:ext cx="8042276" cy="1336956"/>
          </a:xfrm>
          <a:prstGeom prst="rect">
            <a:avLst/>
          </a:prstGeom>
        </p:spPr>
        <p:txBody>
          <a:bodyPr vert="horz" lIns="91440" tIns="45720" rIns="91440" bIns="45720" rtlCol="0" anchor="b" anchorCtr="0">
            <a:noAutofit/>
          </a:bodyPr>
          <a:lstStyle/>
          <a:p>
            <a:r>
              <a:rPr lang="en-CA"/>
              <a:t>Click to edit Master title style</a:t>
            </a:r>
            <a:endParaRPr/>
          </a:p>
        </p:txBody>
      </p:sp>
      <p:sp>
        <p:nvSpPr>
          <p:cNvPr id="3" name="Text Placeholder 2"/>
          <p:cNvSpPr>
            <a:spLocks noGrp="1"/>
          </p:cNvSpPr>
          <p:nvPr>
            <p:ph type="body" idx="1"/>
          </p:nvPr>
        </p:nvSpPr>
        <p:spPr>
          <a:xfrm>
            <a:off x="549275" y="1600201"/>
            <a:ext cx="8042276" cy="4343400"/>
          </a:xfrm>
          <a:prstGeom prst="rect">
            <a:avLst/>
          </a:prstGeom>
        </p:spPr>
        <p:txBody>
          <a:bodyPr vert="horz" lIns="91440" tIns="45720" rIns="91440" bIns="45720" rtlCol="0">
            <a:normAutofit/>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Date Placeholder 3"/>
          <p:cNvSpPr>
            <a:spLocks noGrp="1"/>
          </p:cNvSpPr>
          <p:nvPr>
            <p:ph type="dt" sz="half" idx="2"/>
          </p:nvPr>
        </p:nvSpPr>
        <p:spPr>
          <a:xfrm>
            <a:off x="5629835" y="6275668"/>
            <a:ext cx="2133600" cy="365125"/>
          </a:xfrm>
          <a:prstGeom prst="rect">
            <a:avLst/>
          </a:prstGeom>
        </p:spPr>
        <p:txBody>
          <a:bodyPr vert="horz" lIns="91440" tIns="45720" rIns="91440" bIns="45720" rtlCol="0" anchor="ctr"/>
          <a:lstStyle>
            <a:lvl1pPr algn="r">
              <a:defRPr sz="1200">
                <a:solidFill>
                  <a:schemeClr val="bg1"/>
                </a:solidFill>
              </a:defRPr>
            </a:lvl1pPr>
          </a:lstStyle>
          <a:p>
            <a:fld id="{02B5F1AD-BD6A-E945-A51C-3A4BAA8D70E7}" type="datetimeFigureOut">
              <a:rPr lang="en-US" smtClean="0"/>
              <a:t>1/19/26</a:t>
            </a:fld>
            <a:endParaRPr lang="en-US"/>
          </a:p>
        </p:txBody>
      </p:sp>
      <p:sp>
        <p:nvSpPr>
          <p:cNvPr id="5" name="Footer Placeholder 4"/>
          <p:cNvSpPr>
            <a:spLocks noGrp="1"/>
          </p:cNvSpPr>
          <p:nvPr>
            <p:ph type="ftr" sz="quarter" idx="3"/>
          </p:nvPr>
        </p:nvSpPr>
        <p:spPr>
          <a:xfrm>
            <a:off x="264458" y="6275668"/>
            <a:ext cx="4840941" cy="365125"/>
          </a:xfrm>
          <a:prstGeom prst="rect">
            <a:avLst/>
          </a:prstGeom>
        </p:spPr>
        <p:txBody>
          <a:bodyPr vert="horz" lIns="91440" tIns="45720" rIns="91440" bIns="45720" rtlCol="0" anchor="ctr"/>
          <a:lstStyle>
            <a:lvl1pPr algn="l">
              <a:defRPr sz="1200">
                <a:solidFill>
                  <a:schemeClr val="bg1"/>
                </a:solidFill>
              </a:defRPr>
            </a:lvl1pPr>
          </a:lstStyle>
          <a:p>
            <a:endParaRPr lang="en-US"/>
          </a:p>
        </p:txBody>
      </p:sp>
      <p:sp>
        <p:nvSpPr>
          <p:cNvPr id="6" name="Slide Number Placeholder 5"/>
          <p:cNvSpPr>
            <a:spLocks noGrp="1"/>
          </p:cNvSpPr>
          <p:nvPr>
            <p:ph type="sldNum" sz="quarter" idx="4"/>
          </p:nvPr>
        </p:nvSpPr>
        <p:spPr>
          <a:xfrm>
            <a:off x="7897906" y="6275668"/>
            <a:ext cx="990600" cy="365125"/>
          </a:xfrm>
          <a:prstGeom prst="rect">
            <a:avLst/>
          </a:prstGeom>
        </p:spPr>
        <p:txBody>
          <a:bodyPr vert="horz" lIns="91440" tIns="45720" rIns="91440" bIns="45720" rtlCol="0" anchor="ctr"/>
          <a:lstStyle>
            <a:lvl1pPr algn="r">
              <a:defRPr sz="3600">
                <a:solidFill>
                  <a:schemeClr val="bg1"/>
                </a:solidFill>
              </a:defRPr>
            </a:lvl1pPr>
          </a:lstStyle>
          <a:p>
            <a:fld id="{46AD0AB7-CC03-D24F-ABB3-E2FCCC68DD5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914400" rtl="0" eaLnBrk="1" latinLnBrk="0" hangingPunct="1">
        <a:spcBef>
          <a:spcPct val="0"/>
        </a:spcBef>
        <a:buNone/>
        <a:defRPr sz="4600" kern="1200">
          <a:solidFill>
            <a:schemeClr val="accent1"/>
          </a:solidFill>
          <a:latin typeface="+mj-lt"/>
          <a:ea typeface="+mj-ea"/>
          <a:cs typeface="+mj-cs"/>
        </a:defRPr>
      </a:lvl1pPr>
    </p:titleStyle>
    <p:bodyStyle>
      <a:lvl1pPr marL="349250" indent="-349250" algn="l" defTabSz="914400" rtl="0" eaLnBrk="1" latinLnBrk="0" hangingPunct="1">
        <a:spcBef>
          <a:spcPts val="2000"/>
        </a:spcBef>
        <a:buClr>
          <a:schemeClr val="accent1">
            <a:lumMod val="60000"/>
            <a:lumOff val="40000"/>
          </a:schemeClr>
        </a:buClr>
        <a:buSzPct val="110000"/>
        <a:buFont typeface="Wingdings 2" pitchFamily="18" charset="2"/>
        <a:buChar char=""/>
        <a:defRPr sz="24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75000"/>
          </a:schemeClr>
        </a:buClr>
        <a:buSzPct val="110000"/>
        <a:buFont typeface="Wingdings 2" pitchFamily="18" charset="2"/>
        <a:buChar char=""/>
        <a:defRPr sz="2200" kern="1200">
          <a:solidFill>
            <a:schemeClr val="tx1">
              <a:lumMod val="65000"/>
              <a:lumOff val="35000"/>
            </a:schemeClr>
          </a:solidFill>
          <a:latin typeface="+mn-lt"/>
          <a:ea typeface="+mn-ea"/>
          <a:cs typeface="+mn-cs"/>
        </a:defRPr>
      </a:lvl2pPr>
      <a:lvl3pPr marL="96837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2000" kern="1200">
          <a:solidFill>
            <a:schemeClr val="tx1">
              <a:lumMod val="65000"/>
              <a:lumOff val="35000"/>
            </a:schemeClr>
          </a:solidFill>
          <a:latin typeface="+mn-lt"/>
          <a:ea typeface="+mn-ea"/>
          <a:cs typeface="+mn-cs"/>
        </a:defRPr>
      </a:lvl3pPr>
      <a:lvl4pPr marL="1263650" indent="-295275" algn="l" defTabSz="914400" rtl="0" eaLnBrk="1" latinLnBrk="0" hangingPunct="1">
        <a:spcBef>
          <a:spcPts val="600"/>
        </a:spcBef>
        <a:buClr>
          <a:schemeClr val="accent1">
            <a:lumMod val="75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4pPr>
      <a:lvl5pPr marL="154622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5pPr>
      <a:lvl6pPr marL="1828800"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1177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398713"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26892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www.di.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hyperlink" Target="http://stm2.nrl.navy.mil/how-afm/how-afm.html"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22921" y="1140715"/>
            <a:ext cx="6498159" cy="1829761"/>
          </a:xfrm>
        </p:spPr>
        <p:txBody>
          <a:bodyPr/>
          <a:lstStyle/>
          <a:p>
            <a:r>
              <a:rPr lang="en-US" dirty="0"/>
              <a:t>The First Lecture</a:t>
            </a:r>
          </a:p>
        </p:txBody>
      </p:sp>
      <p:sp>
        <p:nvSpPr>
          <p:cNvPr id="3" name="Subtitle 2"/>
          <p:cNvSpPr>
            <a:spLocks noGrp="1"/>
          </p:cNvSpPr>
          <p:nvPr>
            <p:ph type="subTitle" idx="1"/>
          </p:nvPr>
        </p:nvSpPr>
        <p:spPr>
          <a:xfrm>
            <a:off x="1322921" y="3549329"/>
            <a:ext cx="6498159" cy="916641"/>
          </a:xfrm>
        </p:spPr>
        <p:txBody>
          <a:bodyPr>
            <a:normAutofit/>
          </a:bodyPr>
          <a:lstStyle/>
          <a:p>
            <a:r>
              <a:rPr lang="en-US" dirty="0"/>
              <a:t>Dr. Edward J. Brash</a:t>
            </a:r>
          </a:p>
          <a:p>
            <a:r>
              <a:rPr lang="en-US" dirty="0"/>
              <a:t>Christopher Newport University</a:t>
            </a:r>
          </a:p>
        </p:txBody>
      </p:sp>
    </p:spTree>
    <p:extLst>
      <p:ext uri="{BB962C8B-B14F-4D97-AF65-F5344CB8AC3E}">
        <p14:creationId xmlns:p14="http://schemas.microsoft.com/office/powerpoint/2010/main" val="1106440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300348"/>
            <a:ext cx="8042276" cy="1336956"/>
          </a:xfrm>
        </p:spPr>
        <p:txBody>
          <a:bodyPr/>
          <a:lstStyle/>
          <a:p>
            <a:r>
              <a:rPr lang="en-US" sz="4000" dirty="0"/>
              <a:t>The Modern Scientific Method</a:t>
            </a:r>
          </a:p>
        </p:txBody>
      </p:sp>
      <p:sp>
        <p:nvSpPr>
          <p:cNvPr id="3" name="Content Placeholder 2"/>
          <p:cNvSpPr>
            <a:spLocks noGrp="1"/>
          </p:cNvSpPr>
          <p:nvPr>
            <p:ph idx="1"/>
          </p:nvPr>
        </p:nvSpPr>
        <p:spPr>
          <a:xfrm>
            <a:off x="549275" y="1322071"/>
            <a:ext cx="8042276" cy="4343400"/>
          </a:xfrm>
        </p:spPr>
        <p:txBody>
          <a:bodyPr>
            <a:normAutofit/>
          </a:bodyPr>
          <a:lstStyle/>
          <a:p>
            <a:endParaRPr lang="en-US" dirty="0"/>
          </a:p>
          <a:p>
            <a:r>
              <a:rPr lang="en-US" dirty="0"/>
              <a:t>Empiricism – experience and evidence, rather than innate ideas and traditions</a:t>
            </a:r>
          </a:p>
          <a:p>
            <a:r>
              <a:rPr lang="en-US" dirty="0"/>
              <a:t>Theories must be tested against observations of the natural world (experiments).</a:t>
            </a:r>
          </a:p>
          <a:p>
            <a:r>
              <a:rPr lang="en-US" dirty="0"/>
              <a:t>Viable theories have PREDICTIVE power – this is a very important concept!!!</a:t>
            </a:r>
          </a:p>
        </p:txBody>
      </p:sp>
    </p:spTree>
    <p:extLst>
      <p:ext uri="{BB962C8B-B14F-4D97-AF65-F5344CB8AC3E}">
        <p14:creationId xmlns:p14="http://schemas.microsoft.com/office/powerpoint/2010/main" val="861922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2442505"/>
            <a:ext cx="8042276" cy="1336956"/>
          </a:xfrm>
        </p:spPr>
        <p:txBody>
          <a:bodyPr/>
          <a:lstStyle/>
          <a:p>
            <a:r>
              <a:rPr lang="en-US" dirty="0"/>
              <a:t>Theories of the Universe</a:t>
            </a:r>
          </a:p>
        </p:txBody>
      </p:sp>
    </p:spTree>
    <p:extLst>
      <p:ext uri="{BB962C8B-B14F-4D97-AF65-F5344CB8AC3E}">
        <p14:creationId xmlns:p14="http://schemas.microsoft.com/office/powerpoint/2010/main" val="35217207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create a Universe (abridged)</a:t>
            </a:r>
          </a:p>
        </p:txBody>
      </p:sp>
      <p:sp>
        <p:nvSpPr>
          <p:cNvPr id="3" name="Content Placeholder 2"/>
          <p:cNvSpPr>
            <a:spLocks noGrp="1"/>
          </p:cNvSpPr>
          <p:nvPr>
            <p:ph sz="quarter" idx="1"/>
          </p:nvPr>
        </p:nvSpPr>
        <p:spPr>
          <a:xfrm>
            <a:off x="457200" y="1911638"/>
            <a:ext cx="3779331" cy="4245322"/>
          </a:xfrm>
        </p:spPr>
        <p:txBody>
          <a:bodyPr>
            <a:normAutofit/>
          </a:bodyPr>
          <a:lstStyle/>
          <a:p>
            <a:pPr marL="0" indent="0">
              <a:buNone/>
            </a:pPr>
            <a:r>
              <a:rPr lang="en-US" dirty="0"/>
              <a:t>(</a:t>
            </a:r>
            <a:r>
              <a:rPr lang="en-US" dirty="0" err="1"/>
              <a:t>i</a:t>
            </a:r>
            <a:r>
              <a:rPr lang="en-US" dirty="0"/>
              <a:t>) create a space for it</a:t>
            </a:r>
          </a:p>
          <a:p>
            <a:pPr>
              <a:buNone/>
            </a:pPr>
            <a:endParaRPr lang="en-US" dirty="0"/>
          </a:p>
          <a:p>
            <a:pPr marL="0" indent="0">
              <a:buNone/>
            </a:pPr>
            <a:r>
              <a:rPr lang="en-US" dirty="0"/>
              <a:t>(ii) put stuff in it</a:t>
            </a:r>
          </a:p>
          <a:p>
            <a:pPr>
              <a:buNone/>
            </a:pPr>
            <a:endParaRPr lang="en-US" dirty="0"/>
          </a:p>
          <a:p>
            <a:pPr marL="0" indent="0">
              <a:buNone/>
            </a:pPr>
            <a:r>
              <a:rPr lang="en-US" dirty="0"/>
              <a:t>(iii) let it heat up</a:t>
            </a:r>
          </a:p>
          <a:p>
            <a:pPr>
              <a:buNone/>
            </a:pPr>
            <a:endParaRPr lang="en-US" dirty="0"/>
          </a:p>
          <a:p>
            <a:pPr marL="0" indent="0">
              <a:buNone/>
            </a:pPr>
            <a:r>
              <a:rPr lang="en-US" dirty="0"/>
              <a:t>(iv) let it evolve</a:t>
            </a:r>
          </a:p>
        </p:txBody>
      </p:sp>
      <p:sp>
        <p:nvSpPr>
          <p:cNvPr id="4" name="TextBox 3"/>
          <p:cNvSpPr txBox="1"/>
          <p:nvPr/>
        </p:nvSpPr>
        <p:spPr>
          <a:xfrm>
            <a:off x="4236531" y="1936295"/>
            <a:ext cx="4450269" cy="4247317"/>
          </a:xfrm>
          <a:prstGeom prst="rect">
            <a:avLst/>
          </a:prstGeom>
          <a:noFill/>
        </p:spPr>
        <p:txBody>
          <a:bodyPr wrap="square" rtlCol="0">
            <a:spAutoFit/>
          </a:bodyPr>
          <a:lstStyle/>
          <a:p>
            <a:r>
              <a:rPr lang="en-US" dirty="0"/>
              <a:t>LENGTH – </a:t>
            </a:r>
            <a:r>
              <a:rPr lang="en-US" dirty="0" err="1">
                <a:solidFill>
                  <a:srgbClr val="FF0000"/>
                </a:solidFill>
              </a:rPr>
              <a:t>metres</a:t>
            </a:r>
            <a:r>
              <a:rPr lang="en-US" dirty="0"/>
              <a:t>, feet, miles, furlongs</a:t>
            </a:r>
          </a:p>
          <a:p>
            <a:endParaRPr lang="en-US" dirty="0"/>
          </a:p>
          <a:p>
            <a:endParaRPr lang="en-US" dirty="0"/>
          </a:p>
          <a:p>
            <a:endParaRPr lang="en-US" dirty="0"/>
          </a:p>
          <a:p>
            <a:endParaRPr lang="en-US" dirty="0"/>
          </a:p>
          <a:p>
            <a:r>
              <a:rPr lang="en-US" dirty="0"/>
              <a:t>MASS – </a:t>
            </a:r>
            <a:r>
              <a:rPr lang="en-US" dirty="0">
                <a:solidFill>
                  <a:srgbClr val="FF0000"/>
                </a:solidFill>
              </a:rPr>
              <a:t>kilograms</a:t>
            </a:r>
            <a:r>
              <a:rPr lang="en-US" dirty="0"/>
              <a:t>, pounds, stones</a:t>
            </a:r>
          </a:p>
          <a:p>
            <a:endParaRPr lang="en-US" dirty="0"/>
          </a:p>
          <a:p>
            <a:endParaRPr lang="en-US" dirty="0"/>
          </a:p>
          <a:p>
            <a:endParaRPr lang="en-US" dirty="0"/>
          </a:p>
          <a:p>
            <a:r>
              <a:rPr lang="en-US" dirty="0"/>
              <a:t>TEMPERATURE – Fahrenheit, Celsius, </a:t>
            </a:r>
            <a:r>
              <a:rPr lang="en-US" dirty="0">
                <a:solidFill>
                  <a:srgbClr val="FF0000"/>
                </a:solidFill>
              </a:rPr>
              <a:t>Kelvin</a:t>
            </a:r>
          </a:p>
          <a:p>
            <a:endParaRPr lang="en-US" dirty="0"/>
          </a:p>
          <a:p>
            <a:endParaRPr lang="en-US" dirty="0"/>
          </a:p>
          <a:p>
            <a:endParaRPr lang="en-US" dirty="0"/>
          </a:p>
          <a:p>
            <a:r>
              <a:rPr lang="en-US" dirty="0"/>
              <a:t>TIME – </a:t>
            </a:r>
            <a:r>
              <a:rPr lang="en-US" dirty="0">
                <a:solidFill>
                  <a:srgbClr val="FF0000"/>
                </a:solidFill>
              </a:rPr>
              <a:t>seconds</a:t>
            </a:r>
            <a:r>
              <a:rPr lang="en-US" dirty="0"/>
              <a:t>, minutes, hours, eons</a:t>
            </a:r>
          </a:p>
        </p:txBody>
      </p:sp>
    </p:spTree>
    <p:extLst>
      <p:ext uri="{BB962C8B-B14F-4D97-AF65-F5344CB8AC3E}">
        <p14:creationId xmlns:p14="http://schemas.microsoft.com/office/powerpoint/2010/main" val="3823493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Measuring things …</a:t>
            </a:r>
          </a:p>
        </p:txBody>
      </p:sp>
      <p:sp>
        <p:nvSpPr>
          <p:cNvPr id="3" name="Content Placeholder 2"/>
          <p:cNvSpPr>
            <a:spLocks noGrp="1"/>
          </p:cNvSpPr>
          <p:nvPr>
            <p:ph sz="quarter" idx="1"/>
          </p:nvPr>
        </p:nvSpPr>
        <p:spPr/>
        <p:txBody>
          <a:bodyPr>
            <a:normAutofit fontScale="92500" lnSpcReduction="10000"/>
          </a:bodyPr>
          <a:lstStyle/>
          <a:p>
            <a:r>
              <a:rPr lang="en-US" dirty="0"/>
              <a:t>We want to collect data about the universe … what kind of data can we collect?</a:t>
            </a:r>
          </a:p>
          <a:p>
            <a:r>
              <a:rPr lang="en-US" dirty="0"/>
              <a:t>Masses of things (kg)</a:t>
            </a:r>
          </a:p>
          <a:p>
            <a:r>
              <a:rPr lang="en-US" dirty="0"/>
              <a:t>How far things move (</a:t>
            </a:r>
            <a:r>
              <a:rPr lang="en-US" dirty="0" err="1"/>
              <a:t>m</a:t>
            </a:r>
            <a:r>
              <a:rPr lang="en-US" dirty="0"/>
              <a:t>)</a:t>
            </a:r>
          </a:p>
          <a:p>
            <a:r>
              <a:rPr lang="en-US" dirty="0"/>
              <a:t>How hot things are (K)</a:t>
            </a:r>
          </a:p>
          <a:p>
            <a:r>
              <a:rPr lang="en-US" dirty="0"/>
              <a:t>How fast things move (</a:t>
            </a:r>
            <a:r>
              <a:rPr lang="en-US" dirty="0" err="1"/>
              <a:t>m/s</a:t>
            </a:r>
            <a:r>
              <a:rPr lang="en-US" dirty="0"/>
              <a:t>)</a:t>
            </a:r>
          </a:p>
          <a:p>
            <a:r>
              <a:rPr lang="en-US" dirty="0"/>
              <a:t>How dense things are (kg/m</a:t>
            </a:r>
            <a:r>
              <a:rPr lang="en-US" baseline="30000" dirty="0"/>
              <a:t>3</a:t>
            </a:r>
            <a:r>
              <a:rPr lang="en-US" dirty="0"/>
              <a:t>)</a:t>
            </a:r>
          </a:p>
          <a:p>
            <a:r>
              <a:rPr lang="en-US" dirty="0"/>
              <a:t>How much energy something has … whoa … wait a minute … what’s energy? </a:t>
            </a:r>
          </a:p>
        </p:txBody>
      </p:sp>
    </p:spTree>
    <p:extLst>
      <p:ext uri="{BB962C8B-B14F-4D97-AF65-F5344CB8AC3E}">
        <p14:creationId xmlns:p14="http://schemas.microsoft.com/office/powerpoint/2010/main" val="3816906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Energy</a:t>
            </a:r>
          </a:p>
        </p:txBody>
      </p:sp>
      <p:sp>
        <p:nvSpPr>
          <p:cNvPr id="3" name="Content Placeholder 2"/>
          <p:cNvSpPr>
            <a:spLocks noGrp="1"/>
          </p:cNvSpPr>
          <p:nvPr>
            <p:ph sz="quarter" idx="1"/>
          </p:nvPr>
        </p:nvSpPr>
        <p:spPr/>
        <p:txBody>
          <a:bodyPr>
            <a:normAutofit fontScale="85000" lnSpcReduction="10000"/>
          </a:bodyPr>
          <a:lstStyle/>
          <a:p>
            <a:r>
              <a:rPr lang="en-US" dirty="0"/>
              <a:t>A very ephemeral concept … not easy to define … we need a definition:</a:t>
            </a:r>
          </a:p>
          <a:p>
            <a:pPr lvl="1"/>
            <a:r>
              <a:rPr lang="en-US" dirty="0"/>
              <a:t>Imagine an object moving with some speed.</a:t>
            </a:r>
          </a:p>
          <a:p>
            <a:pPr lvl="1"/>
            <a:r>
              <a:rPr lang="en-US" dirty="0"/>
              <a:t>Now, imagine that object smashing into a stationary object.</a:t>
            </a:r>
          </a:p>
          <a:p>
            <a:pPr lvl="1"/>
            <a:r>
              <a:rPr lang="en-US" dirty="0"/>
              <a:t>The faster the first object is moving, and the heavier it is, the more ability is has to “move” the second object.</a:t>
            </a:r>
          </a:p>
          <a:p>
            <a:r>
              <a:rPr lang="en-US" dirty="0"/>
              <a:t>Energy, to a physicist, is the measure of the ability to make an object move through some distance … we call this WORK.</a:t>
            </a:r>
          </a:p>
          <a:p>
            <a:r>
              <a:rPr lang="en-US" dirty="0"/>
              <a:t>We do work by applying a FORCE to an object and making it move through a DISTANCE.</a:t>
            </a:r>
          </a:p>
          <a:p>
            <a:r>
              <a:rPr lang="en-US" dirty="0"/>
              <a:t>In the example above, we call this type of energy KINETIC ENERGY … energy of motion.</a:t>
            </a:r>
          </a:p>
        </p:txBody>
      </p:sp>
    </p:spTree>
    <p:extLst>
      <p:ext uri="{BB962C8B-B14F-4D97-AF65-F5344CB8AC3E}">
        <p14:creationId xmlns:p14="http://schemas.microsoft.com/office/powerpoint/2010/main" val="42709347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Forms of Energy</a:t>
            </a:r>
          </a:p>
        </p:txBody>
      </p:sp>
      <p:sp>
        <p:nvSpPr>
          <p:cNvPr id="3" name="Content Placeholder 2"/>
          <p:cNvSpPr>
            <a:spLocks noGrp="1"/>
          </p:cNvSpPr>
          <p:nvPr>
            <p:ph sz="quarter" idx="1"/>
          </p:nvPr>
        </p:nvSpPr>
        <p:spPr/>
        <p:txBody>
          <a:bodyPr>
            <a:normAutofit fontScale="47500" lnSpcReduction="20000"/>
          </a:bodyPr>
          <a:lstStyle/>
          <a:p>
            <a:r>
              <a:rPr lang="en-US" dirty="0"/>
              <a:t>Kinetic Energy … motion</a:t>
            </a:r>
          </a:p>
          <a:p>
            <a:pPr>
              <a:buNone/>
            </a:pPr>
            <a:endParaRPr lang="en-US" dirty="0"/>
          </a:p>
          <a:p>
            <a:r>
              <a:rPr lang="en-US" dirty="0"/>
              <a:t>Gravitational Energy … how much work gravity can do</a:t>
            </a:r>
          </a:p>
          <a:p>
            <a:pPr>
              <a:buNone/>
            </a:pPr>
            <a:endParaRPr lang="en-US" dirty="0"/>
          </a:p>
          <a:p>
            <a:r>
              <a:rPr lang="en-US" dirty="0"/>
              <a:t>Thermal Energy … how much work we could do by using the heat contained in an object … associated with </a:t>
            </a:r>
            <a:r>
              <a:rPr lang="en-US" dirty="0" err="1"/>
              <a:t>vibrational</a:t>
            </a:r>
            <a:r>
              <a:rPr lang="en-US" dirty="0"/>
              <a:t> motion of electrons around the atom, and in molecules.</a:t>
            </a:r>
          </a:p>
          <a:p>
            <a:pPr>
              <a:buNone/>
            </a:pPr>
            <a:endParaRPr lang="en-US" dirty="0"/>
          </a:p>
          <a:p>
            <a:r>
              <a:rPr lang="en-US" dirty="0"/>
              <a:t>Atomic Energy … the energy associated with electrons moving around the nucleus of the atom</a:t>
            </a:r>
          </a:p>
          <a:p>
            <a:pPr>
              <a:buNone/>
            </a:pPr>
            <a:endParaRPr lang="en-US" dirty="0"/>
          </a:p>
          <a:p>
            <a:r>
              <a:rPr lang="en-US" dirty="0"/>
              <a:t>Nuclear Energy … the energy associated with the binding of protons and neutrons together in the nucleus</a:t>
            </a:r>
          </a:p>
          <a:p>
            <a:endParaRPr lang="en-US" dirty="0"/>
          </a:p>
          <a:p>
            <a:r>
              <a:rPr lang="en-US" dirty="0">
                <a:solidFill>
                  <a:srgbClr val="FF0000"/>
                </a:solidFill>
              </a:rPr>
              <a:t>Almost everything that goes on in the universe has to do with converting one form of energy to another!!!</a:t>
            </a:r>
          </a:p>
        </p:txBody>
      </p:sp>
    </p:spTree>
    <p:extLst>
      <p:ext uri="{BB962C8B-B14F-4D97-AF65-F5344CB8AC3E}">
        <p14:creationId xmlns:p14="http://schemas.microsoft.com/office/powerpoint/2010/main" val="39269838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Bang Theory</a:t>
            </a:r>
          </a:p>
        </p:txBody>
      </p:sp>
      <p:sp>
        <p:nvSpPr>
          <p:cNvPr id="3" name="Content Placeholder 2"/>
          <p:cNvSpPr>
            <a:spLocks noGrp="1"/>
          </p:cNvSpPr>
          <p:nvPr>
            <p:ph sz="quarter" idx="1"/>
          </p:nvPr>
        </p:nvSpPr>
        <p:spPr/>
        <p:txBody>
          <a:bodyPr>
            <a:normAutofit/>
          </a:bodyPr>
          <a:lstStyle/>
          <a:p>
            <a:r>
              <a:rPr lang="en-US" dirty="0"/>
              <a:t>No, not the TV show!</a:t>
            </a:r>
          </a:p>
          <a:p>
            <a:pPr>
              <a:buNone/>
            </a:pPr>
            <a:endParaRPr lang="en-US" dirty="0"/>
          </a:p>
          <a:p>
            <a:r>
              <a:rPr lang="en-US" dirty="0"/>
              <a:t>The version of creating a universe that we described before was really not too far off from what we think happened!</a:t>
            </a:r>
          </a:p>
          <a:p>
            <a:pPr>
              <a:buNone/>
            </a:pPr>
            <a:endParaRPr lang="en-US" dirty="0"/>
          </a:p>
          <a:p>
            <a:r>
              <a:rPr lang="en-US" dirty="0"/>
              <a:t>In the beginning … there was nothing … no space, no time, no particles, nothing!!!!</a:t>
            </a:r>
          </a:p>
        </p:txBody>
      </p:sp>
    </p:spTree>
    <p:extLst>
      <p:ext uri="{BB962C8B-B14F-4D97-AF65-F5344CB8AC3E}">
        <p14:creationId xmlns:p14="http://schemas.microsoft.com/office/powerpoint/2010/main" val="1849753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EAB04F-558C-1D5A-3135-A24BBBFF57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F76D39-A4BA-FF80-655E-993D26DC1436}"/>
              </a:ext>
            </a:extLst>
          </p:cNvPr>
          <p:cNvSpPr>
            <a:spLocks noGrp="1"/>
          </p:cNvSpPr>
          <p:nvPr>
            <p:ph type="title"/>
          </p:nvPr>
        </p:nvSpPr>
        <p:spPr/>
        <p:txBody>
          <a:bodyPr/>
          <a:lstStyle/>
          <a:p>
            <a:r>
              <a:rPr lang="en-US" dirty="0"/>
              <a:t>Big Bang Theory</a:t>
            </a:r>
          </a:p>
        </p:txBody>
      </p:sp>
      <p:sp>
        <p:nvSpPr>
          <p:cNvPr id="3" name="Content Placeholder 2">
            <a:extLst>
              <a:ext uri="{FF2B5EF4-FFF2-40B4-BE49-F238E27FC236}">
                <a16:creationId xmlns:a16="http://schemas.microsoft.com/office/drawing/2014/main" id="{D3E95320-3169-FDBF-6025-B1FE747F81DB}"/>
              </a:ext>
            </a:extLst>
          </p:cNvPr>
          <p:cNvSpPr>
            <a:spLocks noGrp="1"/>
          </p:cNvSpPr>
          <p:nvPr>
            <p:ph sz="quarter" idx="1"/>
          </p:nvPr>
        </p:nvSpPr>
        <p:spPr/>
        <p:txBody>
          <a:bodyPr>
            <a:normAutofit fontScale="85000" lnSpcReduction="20000"/>
          </a:bodyPr>
          <a:lstStyle/>
          <a:p>
            <a:r>
              <a:rPr lang="en-US" dirty="0"/>
              <a:t>The </a:t>
            </a:r>
            <a:r>
              <a:rPr lang="en-US" b="1" dirty="0"/>
              <a:t>Big Bang</a:t>
            </a:r>
            <a:r>
              <a:rPr lang="en-US" dirty="0"/>
              <a:t> is </a:t>
            </a:r>
            <a:r>
              <a:rPr lang="en-US" b="1" dirty="0"/>
              <a:t>not</a:t>
            </a:r>
            <a:r>
              <a:rPr lang="en-US" dirty="0"/>
              <a:t> an explosion in space; it is the rapid expansion </a:t>
            </a:r>
            <a:r>
              <a:rPr lang="en-US" i="1" dirty="0"/>
              <a:t>of space itself</a:t>
            </a:r>
            <a:r>
              <a:rPr lang="en-US" dirty="0"/>
              <a:t> from an extremely hot, dense initial state. At the earliest times:</a:t>
            </a:r>
          </a:p>
          <a:p>
            <a:r>
              <a:rPr lang="en-US" dirty="0"/>
              <a:t>Temperatures exceed 10^32 K</a:t>
            </a:r>
          </a:p>
          <a:p>
            <a:r>
              <a:rPr lang="en-US" dirty="0"/>
              <a:t>Energy densities are so high that </a:t>
            </a:r>
            <a:r>
              <a:rPr lang="en-US" b="1" dirty="0"/>
              <a:t>all known forces may have been unified</a:t>
            </a:r>
            <a:endParaRPr lang="en-US" dirty="0"/>
          </a:p>
          <a:p>
            <a:r>
              <a:rPr lang="en-US" dirty="0"/>
              <a:t>Quantum effects of gravity are expected to dominate</a:t>
            </a:r>
            <a:br>
              <a:rPr lang="en-US" dirty="0"/>
            </a:br>
            <a:endParaRPr lang="en-US" dirty="0"/>
          </a:p>
          <a:p>
            <a:r>
              <a:rPr lang="en-US" dirty="0"/>
              <a:t>This era is called the </a:t>
            </a:r>
            <a:r>
              <a:rPr lang="en-US" b="1" dirty="0"/>
              <a:t>Planck epoch</a:t>
            </a:r>
            <a:r>
              <a:rPr lang="en-US" dirty="0"/>
              <a:t>. Our current theories (general relativity + quantum field theory) cannot reliably describe physics here. Any statements about this regime are extrapolations or belong to candidate theories of </a:t>
            </a:r>
            <a:r>
              <a:rPr lang="en-US" b="1" dirty="0"/>
              <a:t>quantum gravity</a:t>
            </a:r>
            <a:r>
              <a:rPr lang="en-US" dirty="0"/>
              <a:t>.</a:t>
            </a:r>
          </a:p>
          <a:p>
            <a:endParaRPr lang="en-US" dirty="0"/>
          </a:p>
        </p:txBody>
      </p:sp>
    </p:spTree>
    <p:extLst>
      <p:ext uri="{BB962C8B-B14F-4D97-AF65-F5344CB8AC3E}">
        <p14:creationId xmlns:p14="http://schemas.microsoft.com/office/powerpoint/2010/main" val="10285288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B3EB52-DBF9-17AA-ACC3-B25633DE3F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6CA62D-C282-03EE-5527-928B5066204A}"/>
              </a:ext>
            </a:extLst>
          </p:cNvPr>
          <p:cNvSpPr>
            <a:spLocks noGrp="1"/>
          </p:cNvSpPr>
          <p:nvPr>
            <p:ph type="title"/>
          </p:nvPr>
        </p:nvSpPr>
        <p:spPr/>
        <p:txBody>
          <a:bodyPr/>
          <a:lstStyle/>
          <a:p>
            <a:r>
              <a:rPr lang="en-US" dirty="0"/>
              <a:t>Big Bang Theory</a:t>
            </a:r>
          </a:p>
        </p:txBody>
      </p:sp>
      <p:sp>
        <p:nvSpPr>
          <p:cNvPr id="3" name="Content Placeholder 2">
            <a:extLst>
              <a:ext uri="{FF2B5EF4-FFF2-40B4-BE49-F238E27FC236}">
                <a16:creationId xmlns:a16="http://schemas.microsoft.com/office/drawing/2014/main" id="{8105DFDF-B276-55E6-4FBB-B049BFE1B9B4}"/>
              </a:ext>
            </a:extLst>
          </p:cNvPr>
          <p:cNvSpPr>
            <a:spLocks noGrp="1"/>
          </p:cNvSpPr>
          <p:nvPr>
            <p:ph sz="quarter" idx="1"/>
          </p:nvPr>
        </p:nvSpPr>
        <p:spPr/>
        <p:txBody>
          <a:bodyPr>
            <a:normAutofit fontScale="77500" lnSpcReduction="20000"/>
          </a:bodyPr>
          <a:lstStyle/>
          <a:p>
            <a:r>
              <a:rPr lang="en-US" dirty="0"/>
              <a:t>Shortly after the Planck epoch, the universe likely underwent </a:t>
            </a:r>
            <a:r>
              <a:rPr lang="en-US" b="1" dirty="0"/>
              <a:t>cosmic inflation</a:t>
            </a:r>
            <a:r>
              <a:rPr lang="en-US" dirty="0"/>
              <a:t>:</a:t>
            </a:r>
          </a:p>
          <a:p>
            <a:r>
              <a:rPr lang="en-US" dirty="0"/>
              <a:t>Space expanded </a:t>
            </a:r>
            <a:r>
              <a:rPr lang="en-US" b="1" dirty="0"/>
              <a:t>exponentially</a:t>
            </a:r>
            <a:r>
              <a:rPr lang="en-US" dirty="0"/>
              <a:t>, growing by a factor of at least 10^{26} in a tiny fraction of a second</a:t>
            </a:r>
          </a:p>
          <a:p>
            <a:r>
              <a:rPr lang="en-US" dirty="0"/>
              <a:t>Inflation explains several otherwise puzzling observations:</a:t>
            </a:r>
          </a:p>
          <a:p>
            <a:pPr lvl="1"/>
            <a:r>
              <a:rPr lang="en-US" b="1" dirty="0"/>
              <a:t>Horizon problem</a:t>
            </a:r>
            <a:r>
              <a:rPr lang="en-US" dirty="0"/>
              <a:t> – everywhere we look, the universe looks the same</a:t>
            </a:r>
          </a:p>
          <a:p>
            <a:pPr lvl="1"/>
            <a:r>
              <a:rPr lang="en-US" b="1" dirty="0"/>
              <a:t>Flatness problem</a:t>
            </a:r>
            <a:r>
              <a:rPr lang="en-US" dirty="0"/>
              <a:t> – the universe is geometrically very close to “flat”</a:t>
            </a:r>
          </a:p>
          <a:p>
            <a:pPr lvl="1"/>
            <a:r>
              <a:rPr lang="en-US" b="1" dirty="0"/>
              <a:t>Origin of structure</a:t>
            </a:r>
            <a:r>
              <a:rPr lang="en-US" dirty="0"/>
              <a:t> – tiny quantum fluctuations stretched to cosmic scales</a:t>
            </a:r>
            <a:br>
              <a:rPr lang="en-US" dirty="0"/>
            </a:br>
            <a:endParaRPr lang="en-US" dirty="0"/>
          </a:p>
          <a:p>
            <a:r>
              <a:rPr lang="en-US" dirty="0"/>
              <a:t>These quantum fluctuations become the </a:t>
            </a:r>
            <a:r>
              <a:rPr lang="en-US" b="1" dirty="0"/>
              <a:t>seeds of all later structure</a:t>
            </a:r>
            <a:r>
              <a:rPr lang="en-US" dirty="0"/>
              <a:t>: galaxies, clusters, and the anisotropies seen in the CMB (more later!)</a:t>
            </a:r>
          </a:p>
          <a:p>
            <a:endParaRPr lang="en-US" dirty="0"/>
          </a:p>
        </p:txBody>
      </p:sp>
    </p:spTree>
    <p:extLst>
      <p:ext uri="{BB962C8B-B14F-4D97-AF65-F5344CB8AC3E}">
        <p14:creationId xmlns:p14="http://schemas.microsoft.com/office/powerpoint/2010/main" val="484753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B82C47-7BA9-BEB0-8365-7F88E0045D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3E6EC2-4661-F6FA-5F4C-32B292871747}"/>
              </a:ext>
            </a:extLst>
          </p:cNvPr>
          <p:cNvSpPr>
            <a:spLocks noGrp="1"/>
          </p:cNvSpPr>
          <p:nvPr>
            <p:ph type="title"/>
          </p:nvPr>
        </p:nvSpPr>
        <p:spPr/>
        <p:txBody>
          <a:bodyPr/>
          <a:lstStyle/>
          <a:p>
            <a:r>
              <a:rPr lang="en-US" dirty="0"/>
              <a:t>Big Bang Theory</a:t>
            </a:r>
          </a:p>
        </p:txBody>
      </p:sp>
      <p:sp>
        <p:nvSpPr>
          <p:cNvPr id="3" name="Content Placeholder 2">
            <a:extLst>
              <a:ext uri="{FF2B5EF4-FFF2-40B4-BE49-F238E27FC236}">
                <a16:creationId xmlns:a16="http://schemas.microsoft.com/office/drawing/2014/main" id="{4F19CD9A-DC6C-4661-0526-E898AD1551F2}"/>
              </a:ext>
            </a:extLst>
          </p:cNvPr>
          <p:cNvSpPr>
            <a:spLocks noGrp="1"/>
          </p:cNvSpPr>
          <p:nvPr>
            <p:ph sz="quarter" idx="1"/>
          </p:nvPr>
        </p:nvSpPr>
        <p:spPr/>
        <p:txBody>
          <a:bodyPr>
            <a:normAutofit fontScale="92500" lnSpcReduction="20000"/>
          </a:bodyPr>
          <a:lstStyle/>
          <a:p>
            <a:r>
              <a:rPr lang="en-US" dirty="0"/>
              <a:t>When inflation ends, the energy stored in the </a:t>
            </a:r>
            <a:r>
              <a:rPr lang="en-US" dirty="0" err="1"/>
              <a:t>inflaton</a:t>
            </a:r>
            <a:r>
              <a:rPr lang="en-US" dirty="0"/>
              <a:t> field is converted into particles and radiation — a process called </a:t>
            </a:r>
            <a:r>
              <a:rPr lang="en-US" b="1" dirty="0"/>
              <a:t>reheating</a:t>
            </a:r>
            <a:r>
              <a:rPr lang="en-US" dirty="0"/>
              <a:t>.</a:t>
            </a:r>
            <a:br>
              <a:rPr lang="en-US" dirty="0"/>
            </a:br>
            <a:endParaRPr lang="en-US" dirty="0"/>
          </a:p>
          <a:p>
            <a:r>
              <a:rPr lang="en-US" dirty="0"/>
              <a:t>The universe now contains: Quarks, Leptons, Gauge bosons, Photons, possibly dark matter particles</a:t>
            </a:r>
            <a:br>
              <a:rPr lang="en-US" dirty="0"/>
            </a:br>
            <a:endParaRPr lang="en-US" dirty="0"/>
          </a:p>
          <a:p>
            <a:r>
              <a:rPr lang="en-US" dirty="0"/>
              <a:t>Temperatures remain enormous, and particles are constantly created and annihilated in equilibrium.</a:t>
            </a:r>
            <a:br>
              <a:rPr lang="en-US" dirty="0"/>
            </a:br>
            <a:endParaRPr lang="en-US" dirty="0"/>
          </a:p>
          <a:p>
            <a:r>
              <a:rPr lang="en-US" dirty="0"/>
              <a:t>This marks the beginning of the </a:t>
            </a:r>
            <a:r>
              <a:rPr lang="en-US" b="1" dirty="0"/>
              <a:t>hot Big Bang</a:t>
            </a:r>
            <a:r>
              <a:rPr lang="en-US" dirty="0"/>
              <a:t> phase that is very well described by known physics.</a:t>
            </a:r>
          </a:p>
          <a:p>
            <a:endParaRPr lang="en-US" dirty="0"/>
          </a:p>
        </p:txBody>
      </p:sp>
    </p:spTree>
    <p:extLst>
      <p:ext uri="{BB962C8B-B14F-4D97-AF65-F5344CB8AC3E}">
        <p14:creationId xmlns:p14="http://schemas.microsoft.com/office/powerpoint/2010/main" val="1025492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Existentialism</a:t>
            </a:r>
          </a:p>
        </p:txBody>
      </p:sp>
      <p:sp>
        <p:nvSpPr>
          <p:cNvPr id="3" name="Content Placeholder 2"/>
          <p:cNvSpPr>
            <a:spLocks noGrp="1"/>
          </p:cNvSpPr>
          <p:nvPr>
            <p:ph idx="1"/>
          </p:nvPr>
        </p:nvSpPr>
        <p:spPr>
          <a:xfrm>
            <a:off x="549275" y="1600201"/>
            <a:ext cx="4166293" cy="4862078"/>
          </a:xfrm>
        </p:spPr>
        <p:txBody>
          <a:bodyPr>
            <a:normAutofit fontScale="85000" lnSpcReduction="10000"/>
          </a:bodyPr>
          <a:lstStyle/>
          <a:p>
            <a:r>
              <a:rPr lang="en-US" dirty="0"/>
              <a:t>Our starting point as individuals is a sense of disorientation and confusion in the face of an apparently meaningless world.</a:t>
            </a:r>
          </a:p>
          <a:p>
            <a:r>
              <a:rPr lang="en-US" dirty="0"/>
              <a:t>The individual, not society or religion, is solely responsible for giving meaning to life, and living it passionately and sincerely.</a:t>
            </a:r>
          </a:p>
          <a:p>
            <a:r>
              <a:rPr lang="en-US" dirty="0"/>
              <a:t>For many physicists, understanding the inner workings of the universe gives meaning to their lives – it truly is their passion!</a:t>
            </a:r>
          </a:p>
        </p:txBody>
      </p:sp>
      <p:pic>
        <p:nvPicPr>
          <p:cNvPr id="4" name="Picture 3" descr="Kierkegaard-Dostoyevsky-Nietzsche-Sartr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7337" y="1826670"/>
            <a:ext cx="2715099" cy="3519237"/>
          </a:xfrm>
          <a:prstGeom prst="rect">
            <a:avLst/>
          </a:prstGeom>
        </p:spPr>
      </p:pic>
      <p:pic>
        <p:nvPicPr>
          <p:cNvPr id="5" name="Picture 4" descr="Vincent_Willem_van_Gogh_076.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5568" y="1600201"/>
            <a:ext cx="4269968" cy="3298029"/>
          </a:xfrm>
          <a:prstGeom prst="rect">
            <a:avLst/>
          </a:prstGeom>
        </p:spPr>
      </p:pic>
      <p:pic>
        <p:nvPicPr>
          <p:cNvPr id="6" name="Picture 5" descr="The_Scream.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1442" y="1444532"/>
            <a:ext cx="3904591" cy="4924122"/>
          </a:xfrm>
          <a:prstGeom prst="rect">
            <a:avLst/>
          </a:prstGeom>
        </p:spPr>
      </p:pic>
      <p:pic>
        <p:nvPicPr>
          <p:cNvPr id="7" name="Picture 6" descr="Nighthawks_by_Edward_Hopper_194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7028" y="1826670"/>
            <a:ext cx="4561614" cy="2489120"/>
          </a:xfrm>
          <a:prstGeom prst="rect">
            <a:avLst/>
          </a:prstGeom>
        </p:spPr>
      </p:pic>
      <p:pic>
        <p:nvPicPr>
          <p:cNvPr id="8" name="Picture 7" descr="Christinasworld.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15567" y="3195163"/>
            <a:ext cx="4346029" cy="2915690"/>
          </a:xfrm>
          <a:prstGeom prst="rect">
            <a:avLst/>
          </a:prstGeom>
        </p:spPr>
      </p:pic>
    </p:spTree>
    <p:extLst>
      <p:ext uri="{BB962C8B-B14F-4D97-AF65-F5344CB8AC3E}">
        <p14:creationId xmlns:p14="http://schemas.microsoft.com/office/powerpoint/2010/main" val="1968221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DB00A2-B8E1-26AC-BB11-8E7FD2C895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5B82AD-4371-1B2A-5B2A-8534D332497D}"/>
              </a:ext>
            </a:extLst>
          </p:cNvPr>
          <p:cNvSpPr>
            <a:spLocks noGrp="1"/>
          </p:cNvSpPr>
          <p:nvPr>
            <p:ph type="title"/>
          </p:nvPr>
        </p:nvSpPr>
        <p:spPr/>
        <p:txBody>
          <a:bodyPr/>
          <a:lstStyle/>
          <a:p>
            <a:r>
              <a:rPr lang="en-US" dirty="0"/>
              <a:t>Big Bang Theory</a:t>
            </a:r>
          </a:p>
        </p:txBody>
      </p:sp>
      <p:sp>
        <p:nvSpPr>
          <p:cNvPr id="3" name="Content Placeholder 2">
            <a:extLst>
              <a:ext uri="{FF2B5EF4-FFF2-40B4-BE49-F238E27FC236}">
                <a16:creationId xmlns:a16="http://schemas.microsoft.com/office/drawing/2014/main" id="{C44D3421-53BC-280D-CB9E-EC6E38582CDE}"/>
              </a:ext>
            </a:extLst>
          </p:cNvPr>
          <p:cNvSpPr>
            <a:spLocks noGrp="1"/>
          </p:cNvSpPr>
          <p:nvPr>
            <p:ph sz="quarter" idx="1"/>
          </p:nvPr>
        </p:nvSpPr>
        <p:spPr/>
        <p:txBody>
          <a:bodyPr>
            <a:normAutofit fontScale="85000" lnSpcReduction="10000"/>
          </a:bodyPr>
          <a:lstStyle/>
          <a:p>
            <a:r>
              <a:rPr lang="en-US" dirty="0"/>
              <a:t>As the universe expands and cools:</a:t>
            </a:r>
          </a:p>
          <a:p>
            <a:r>
              <a:rPr lang="en-US" dirty="0"/>
              <a:t>Forces that were unified at high energy </a:t>
            </a:r>
            <a:r>
              <a:rPr lang="en-US" b="1" dirty="0"/>
              <a:t>separate</a:t>
            </a:r>
            <a:endParaRPr lang="en-US" dirty="0"/>
          </a:p>
          <a:p>
            <a:r>
              <a:rPr lang="en-US" dirty="0"/>
              <a:t>Particle masses emerge via mechanisms like the </a:t>
            </a:r>
            <a:r>
              <a:rPr lang="en-US" b="1" dirty="0"/>
              <a:t>Higgs field</a:t>
            </a:r>
            <a:br>
              <a:rPr lang="en-US" dirty="0"/>
            </a:br>
            <a:endParaRPr lang="en-US" dirty="0"/>
          </a:p>
          <a:p>
            <a:r>
              <a:rPr lang="en-US" dirty="0"/>
              <a:t>Approximate milestones:</a:t>
            </a:r>
          </a:p>
          <a:p>
            <a:pPr lvl="1"/>
            <a:r>
              <a:rPr lang="en-US" dirty="0"/>
              <a:t>Strong force separates first</a:t>
            </a:r>
          </a:p>
          <a:p>
            <a:pPr lvl="1"/>
            <a:r>
              <a:rPr lang="en-US" dirty="0"/>
              <a:t>Electroweak force splits into electromagnetic and weak forces</a:t>
            </a:r>
          </a:p>
          <a:p>
            <a:pPr lvl="1"/>
            <a:r>
              <a:rPr lang="en-US" dirty="0"/>
              <a:t>Fundamental particle identities become well-defined</a:t>
            </a:r>
            <a:br>
              <a:rPr lang="en-US" dirty="0"/>
            </a:br>
            <a:endParaRPr lang="en-US" dirty="0"/>
          </a:p>
          <a:p>
            <a:r>
              <a:rPr lang="en-US" dirty="0"/>
              <a:t>The universe transitions from a featureless plasma into a system governed by familiar particle physics.</a:t>
            </a:r>
          </a:p>
          <a:p>
            <a:endParaRPr lang="en-US" dirty="0"/>
          </a:p>
        </p:txBody>
      </p:sp>
    </p:spTree>
    <p:extLst>
      <p:ext uri="{BB962C8B-B14F-4D97-AF65-F5344CB8AC3E}">
        <p14:creationId xmlns:p14="http://schemas.microsoft.com/office/powerpoint/2010/main" val="3152250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6953A-877D-E102-0FB8-DA781F3916AA}"/>
              </a:ext>
            </a:extLst>
          </p:cNvPr>
          <p:cNvSpPr>
            <a:spLocks noGrp="1"/>
          </p:cNvSpPr>
          <p:nvPr>
            <p:ph type="title"/>
          </p:nvPr>
        </p:nvSpPr>
        <p:spPr>
          <a:xfrm>
            <a:off x="0" y="107576"/>
            <a:ext cx="9144000" cy="1336956"/>
          </a:xfrm>
        </p:spPr>
        <p:txBody>
          <a:bodyPr/>
          <a:lstStyle/>
          <a:p>
            <a:r>
              <a:rPr lang="en-US" dirty="0"/>
              <a:t>Big Bang and CMB (And God said … let there be light)</a:t>
            </a:r>
          </a:p>
        </p:txBody>
      </p:sp>
      <p:sp>
        <p:nvSpPr>
          <p:cNvPr id="3" name="Content Placeholder 2">
            <a:extLst>
              <a:ext uri="{FF2B5EF4-FFF2-40B4-BE49-F238E27FC236}">
                <a16:creationId xmlns:a16="http://schemas.microsoft.com/office/drawing/2014/main" id="{141C484E-C236-4E6E-E3CC-0E9F9C351A88}"/>
              </a:ext>
            </a:extLst>
          </p:cNvPr>
          <p:cNvSpPr>
            <a:spLocks noGrp="1"/>
          </p:cNvSpPr>
          <p:nvPr>
            <p:ph idx="1"/>
          </p:nvPr>
        </p:nvSpPr>
        <p:spPr/>
        <p:txBody>
          <a:bodyPr>
            <a:normAutofit fontScale="62500" lnSpcReduction="20000"/>
          </a:bodyPr>
          <a:lstStyle/>
          <a:p>
            <a:r>
              <a:rPr lang="en-US" dirty="0"/>
              <a:t>When the universe cools to ~3000 K:</a:t>
            </a:r>
          </a:p>
          <a:p>
            <a:pPr lvl="1"/>
            <a:r>
              <a:rPr lang="en-US" dirty="0"/>
              <a:t>Electrons combine with protons to form </a:t>
            </a:r>
            <a:r>
              <a:rPr lang="en-US" b="1" dirty="0"/>
              <a:t>neutral hydrogen</a:t>
            </a:r>
          </a:p>
          <a:p>
            <a:pPr lvl="1"/>
            <a:r>
              <a:rPr lang="en-US" dirty="0"/>
              <a:t>Scattering drops dramatically</a:t>
            </a:r>
          </a:p>
          <a:p>
            <a:pPr lvl="1"/>
            <a:r>
              <a:rPr lang="en-US" dirty="0"/>
              <a:t>Photons suddenly travel freely</a:t>
            </a:r>
            <a:br>
              <a:rPr lang="en-US" dirty="0"/>
            </a:br>
            <a:endParaRPr lang="en-US" dirty="0"/>
          </a:p>
          <a:p>
            <a:r>
              <a:rPr lang="en-US" dirty="0"/>
              <a:t>This moment is called:</a:t>
            </a:r>
          </a:p>
          <a:p>
            <a:pPr lvl="1"/>
            <a:r>
              <a:rPr lang="en-US" b="1" dirty="0"/>
              <a:t>Recombination</a:t>
            </a:r>
            <a:r>
              <a:rPr lang="en-US" dirty="0"/>
              <a:t> (formation of neutral atoms)</a:t>
            </a:r>
            <a:br>
              <a:rPr lang="en-US" dirty="0"/>
            </a:br>
            <a:endParaRPr lang="en-US" dirty="0"/>
          </a:p>
          <a:p>
            <a:r>
              <a:rPr lang="en-US" dirty="0"/>
              <a:t>Those photons are still traveling today, stretched by cosmic expansion into microwave wavelengths.</a:t>
            </a:r>
            <a:br>
              <a:rPr lang="en-US" dirty="0"/>
            </a:br>
            <a:endParaRPr lang="en-US" dirty="0"/>
          </a:p>
          <a:p>
            <a:r>
              <a:rPr lang="en-US" dirty="0"/>
              <a:t>🎯 </a:t>
            </a:r>
            <a:r>
              <a:rPr lang="en-US" b="1" dirty="0"/>
              <a:t>This radiation is the Cosmic Microwave Background (CMB)</a:t>
            </a:r>
            <a:r>
              <a:rPr lang="en-US" dirty="0"/>
              <a:t>:</a:t>
            </a:r>
          </a:p>
          <a:p>
            <a:pPr lvl="1"/>
            <a:r>
              <a:rPr lang="en-US" dirty="0"/>
              <a:t>Nearly uniform temperature: 2.725 K</a:t>
            </a:r>
          </a:p>
          <a:p>
            <a:pPr lvl="1"/>
            <a:r>
              <a:rPr lang="en-US" dirty="0"/>
              <a:t>Tiny fluctuations at the level of 10^{-5}</a:t>
            </a:r>
          </a:p>
          <a:p>
            <a:r>
              <a:rPr lang="en-US" dirty="0"/>
              <a:t>Encodes information about the universe’s geometry, contents, and initial conditions</a:t>
            </a:r>
          </a:p>
          <a:p>
            <a:endParaRPr lang="en-US" dirty="0"/>
          </a:p>
        </p:txBody>
      </p:sp>
    </p:spTree>
    <p:extLst>
      <p:ext uri="{BB962C8B-B14F-4D97-AF65-F5344CB8AC3E}">
        <p14:creationId xmlns:p14="http://schemas.microsoft.com/office/powerpoint/2010/main" val="41450380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up of several ovals&#10;&#10;AI-generated content may be incorrect.">
            <a:extLst>
              <a:ext uri="{FF2B5EF4-FFF2-40B4-BE49-F238E27FC236}">
                <a16:creationId xmlns:a16="http://schemas.microsoft.com/office/drawing/2014/main" id="{59E4A6E8-3F34-2225-C8EA-728CC62F615E}"/>
              </a:ext>
            </a:extLst>
          </p:cNvPr>
          <p:cNvPicPr>
            <a:picLocks noGrp="1" noChangeAspect="1"/>
          </p:cNvPicPr>
          <p:nvPr>
            <p:ph idx="1"/>
          </p:nvPr>
        </p:nvPicPr>
        <p:blipFill>
          <a:blip r:embed="rId2"/>
          <a:stretch>
            <a:fillRect/>
          </a:stretch>
        </p:blipFill>
        <p:spPr>
          <a:xfrm>
            <a:off x="2137143" y="-9805"/>
            <a:ext cx="4391247" cy="6824732"/>
          </a:xfrm>
        </p:spPr>
      </p:pic>
    </p:spTree>
    <p:extLst>
      <p:ext uri="{BB962C8B-B14F-4D97-AF65-F5344CB8AC3E}">
        <p14:creationId xmlns:p14="http://schemas.microsoft.com/office/powerpoint/2010/main" val="36506669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Light</a:t>
            </a:r>
          </a:p>
        </p:txBody>
      </p:sp>
      <p:sp>
        <p:nvSpPr>
          <p:cNvPr id="3" name="Content Placeholder 2"/>
          <p:cNvSpPr>
            <a:spLocks noGrp="1"/>
          </p:cNvSpPr>
          <p:nvPr>
            <p:ph sz="quarter" idx="1"/>
          </p:nvPr>
        </p:nvSpPr>
        <p:spPr/>
        <p:txBody>
          <a:bodyPr>
            <a:normAutofit fontScale="92500"/>
          </a:bodyPr>
          <a:lstStyle/>
          <a:p>
            <a:r>
              <a:rPr lang="en-US" dirty="0"/>
              <a:t>There has been a LOT of debate about this over the centuries!!!!</a:t>
            </a:r>
          </a:p>
          <a:p>
            <a:r>
              <a:rPr lang="en-US" dirty="0"/>
              <a:t>We know that it is PURE energy (</a:t>
            </a:r>
            <a:r>
              <a:rPr lang="en-US"/>
              <a:t>i.e. it </a:t>
            </a:r>
            <a:r>
              <a:rPr lang="en-US" dirty="0"/>
              <a:t>has no mass).  </a:t>
            </a:r>
          </a:p>
          <a:p>
            <a:r>
              <a:rPr lang="en-US" dirty="0"/>
              <a:t>We also know that visible light is just one “flavor” of this type of energy, which we call electromagnetic energy</a:t>
            </a:r>
          </a:p>
          <a:p>
            <a:r>
              <a:rPr lang="en-US" dirty="0"/>
              <a:t>Radio, television, x-rays, UV rays, infrared, microwaves are all flavors of EM energy</a:t>
            </a:r>
          </a:p>
          <a:p>
            <a:r>
              <a:rPr lang="en-US" dirty="0"/>
              <a:t>How did all these get created, when we only started out with matter and kinetic energy?</a:t>
            </a:r>
          </a:p>
        </p:txBody>
      </p:sp>
    </p:spTree>
    <p:extLst>
      <p:ext uri="{BB962C8B-B14F-4D97-AF65-F5344CB8AC3E}">
        <p14:creationId xmlns:p14="http://schemas.microsoft.com/office/powerpoint/2010/main" val="27757325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Mass energy</a:t>
            </a:r>
          </a:p>
        </p:txBody>
      </p:sp>
      <p:sp>
        <p:nvSpPr>
          <p:cNvPr id="3" name="Content Placeholder 2"/>
          <p:cNvSpPr>
            <a:spLocks noGrp="1"/>
          </p:cNvSpPr>
          <p:nvPr>
            <p:ph sz="quarter" idx="1"/>
          </p:nvPr>
        </p:nvSpPr>
        <p:spPr/>
        <p:txBody>
          <a:bodyPr>
            <a:normAutofit fontScale="92500" lnSpcReduction="10000"/>
          </a:bodyPr>
          <a:lstStyle/>
          <a:p>
            <a:r>
              <a:rPr lang="en-US" dirty="0"/>
              <a:t>So, there was this guy named Albert Einstein …</a:t>
            </a:r>
          </a:p>
          <a:p>
            <a:endParaRPr lang="en-US" dirty="0"/>
          </a:p>
          <a:p>
            <a:r>
              <a:rPr lang="en-US" dirty="0"/>
              <a:t>He said that it was possible to convert mass into pure (EM) energy, and vice versa … pretty cool idea!</a:t>
            </a:r>
          </a:p>
          <a:p>
            <a:endParaRPr lang="en-US" dirty="0"/>
          </a:p>
          <a:p>
            <a:r>
              <a:rPr lang="en-US" dirty="0"/>
              <a:t>He also wrote down this equation that tells us how much energy we can get out of a particular amount of mass</a:t>
            </a:r>
          </a:p>
          <a:p>
            <a:endParaRPr lang="en-US" dirty="0"/>
          </a:p>
          <a:p>
            <a:r>
              <a:rPr lang="en-US" dirty="0"/>
              <a:t>So, is that where all the light came from?  </a:t>
            </a:r>
            <a:r>
              <a:rPr lang="en-US" dirty="0" err="1"/>
              <a:t>Uhmmm</a:t>
            </a:r>
            <a:r>
              <a:rPr lang="en-US" dirty="0"/>
              <a:t> … no.</a:t>
            </a:r>
          </a:p>
        </p:txBody>
      </p:sp>
    </p:spTree>
    <p:extLst>
      <p:ext uri="{BB962C8B-B14F-4D97-AF65-F5344CB8AC3E}">
        <p14:creationId xmlns:p14="http://schemas.microsoft.com/office/powerpoint/2010/main" val="14648306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Binding Energy</a:t>
            </a:r>
          </a:p>
        </p:txBody>
      </p:sp>
      <p:sp>
        <p:nvSpPr>
          <p:cNvPr id="3" name="Content Placeholder 2"/>
          <p:cNvSpPr>
            <a:spLocks noGrp="1"/>
          </p:cNvSpPr>
          <p:nvPr>
            <p:ph sz="quarter" idx="1"/>
          </p:nvPr>
        </p:nvSpPr>
        <p:spPr/>
        <p:txBody>
          <a:bodyPr>
            <a:normAutofit fontScale="62500" lnSpcReduction="20000"/>
          </a:bodyPr>
          <a:lstStyle/>
          <a:p>
            <a:r>
              <a:rPr lang="en-US" dirty="0"/>
              <a:t>When things are assembled together nicely, they have LESS energy than when they are separated.  This energy difference is called binding energy</a:t>
            </a:r>
          </a:p>
          <a:p>
            <a:endParaRPr lang="en-US" dirty="0"/>
          </a:p>
          <a:p>
            <a:r>
              <a:rPr lang="en-US" dirty="0"/>
              <a:t>In other words, to tear apart a hydrogen atom (a proton and an electron), you have to put energy in to do it … that makes sense.</a:t>
            </a:r>
          </a:p>
          <a:p>
            <a:endParaRPr lang="en-US" dirty="0"/>
          </a:p>
          <a:p>
            <a:r>
              <a:rPr lang="en-US" dirty="0"/>
              <a:t>Conversely, when you let an electron and a proton come together and FORM a hydrogen atom, you get some energy out  … how much, I wonder?</a:t>
            </a:r>
          </a:p>
          <a:p>
            <a:pPr>
              <a:buNone/>
            </a:pPr>
            <a:endParaRPr lang="en-US" dirty="0"/>
          </a:p>
          <a:p>
            <a:r>
              <a:rPr lang="en-US" dirty="0"/>
              <a:t>Well, it is a really tiny amount … imagine a Big Mac.  Now, imagine a sesame seed on the bun of a Big Mac.  Now, imagine dividing the sesame seed a trillion times.  Then, take one of those pieces, and divide that a trillion times.  Think about the number of calories in one of those pieces … that’s what we’re talking about. </a:t>
            </a:r>
          </a:p>
        </p:txBody>
      </p:sp>
    </p:spTree>
    <p:extLst>
      <p:ext uri="{BB962C8B-B14F-4D97-AF65-F5344CB8AC3E}">
        <p14:creationId xmlns:p14="http://schemas.microsoft.com/office/powerpoint/2010/main" val="32866150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Big Cool Down</a:t>
            </a:r>
          </a:p>
        </p:txBody>
      </p:sp>
      <p:sp>
        <p:nvSpPr>
          <p:cNvPr id="3" name="Content Placeholder 2"/>
          <p:cNvSpPr>
            <a:spLocks noGrp="1"/>
          </p:cNvSpPr>
          <p:nvPr>
            <p:ph sz="quarter" idx="1"/>
          </p:nvPr>
        </p:nvSpPr>
        <p:spPr/>
        <p:txBody>
          <a:bodyPr>
            <a:normAutofit fontScale="92500" lnSpcReduction="20000"/>
          </a:bodyPr>
          <a:lstStyle/>
          <a:p>
            <a:r>
              <a:rPr lang="en-US" dirty="0"/>
              <a:t>Eventually, after the Big Bang, the universe cooled down, and electrons and protons started to “combine” into hydrogen atoms.  When this happened, they released these little bursts of EM energy … where did it go?</a:t>
            </a:r>
          </a:p>
          <a:p>
            <a:pPr>
              <a:buNone/>
            </a:pPr>
            <a:endParaRPr lang="en-US" dirty="0"/>
          </a:p>
          <a:p>
            <a:r>
              <a:rPr lang="en-US" dirty="0"/>
              <a:t>Well, it’s still there!</a:t>
            </a:r>
          </a:p>
          <a:p>
            <a:endParaRPr lang="en-US" dirty="0"/>
          </a:p>
          <a:p>
            <a:r>
              <a:rPr lang="en-US" dirty="0"/>
              <a:t>After 14 Billion years, that EM energy is now in the form of microwaves that we can see EVERYWHERE in the universe!!!  It’s called the Cosmic Microwave Background, and is our best evidence that the Big Bang really happened!</a:t>
            </a:r>
          </a:p>
          <a:p>
            <a:endParaRPr lang="en-US" dirty="0"/>
          </a:p>
          <a:p>
            <a:pPr>
              <a:buNone/>
            </a:pPr>
            <a:endParaRPr lang="en-US" dirty="0"/>
          </a:p>
        </p:txBody>
      </p:sp>
    </p:spTree>
    <p:extLst>
      <p:ext uri="{BB962C8B-B14F-4D97-AF65-F5344CB8AC3E}">
        <p14:creationId xmlns:p14="http://schemas.microsoft.com/office/powerpoint/2010/main" val="33276601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0435" y="2835721"/>
            <a:ext cx="6885809" cy="577079"/>
          </a:xfrm>
        </p:spPr>
        <p:txBody>
          <a:bodyPr>
            <a:noAutofit/>
          </a:bodyPr>
          <a:lstStyle/>
          <a:p>
            <a:pPr marL="0" indent="0">
              <a:buNone/>
            </a:pPr>
            <a:r>
              <a:rPr lang="en-US" sz="3600" dirty="0"/>
              <a:t>What is the universe made of?</a:t>
            </a:r>
          </a:p>
        </p:txBody>
      </p:sp>
    </p:spTree>
    <p:extLst>
      <p:ext uri="{BB962C8B-B14F-4D97-AF65-F5344CB8AC3E}">
        <p14:creationId xmlns:p14="http://schemas.microsoft.com/office/powerpoint/2010/main" val="42186169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dirty="0"/>
              <a:t>Spring 2014</a:t>
            </a:r>
          </a:p>
        </p:txBody>
      </p:sp>
      <p:sp>
        <p:nvSpPr>
          <p:cNvPr id="3075"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81F2C206-02EA-0144-AD2C-5F8A3F7A27D8}" type="slidenum">
              <a:rPr lang="en-US" sz="1400"/>
              <a:pPr eaLnBrk="1" hangingPunct="1"/>
              <a:t>28</a:t>
            </a:fld>
            <a:endParaRPr lang="en-US" sz="1400"/>
          </a:p>
        </p:txBody>
      </p:sp>
      <p:sp>
        <p:nvSpPr>
          <p:cNvPr id="12290" name="Rectangle 2"/>
          <p:cNvSpPr>
            <a:spLocks noGrp="1" noChangeArrowheads="1"/>
          </p:cNvSpPr>
          <p:nvPr>
            <p:ph type="title"/>
          </p:nvPr>
        </p:nvSpPr>
        <p:spPr>
          <a:xfrm>
            <a:off x="762000" y="609600"/>
            <a:ext cx="7620000" cy="762000"/>
          </a:xfrm>
        </p:spPr>
        <p:txBody>
          <a:bodyPr/>
          <a:lstStyle/>
          <a:p>
            <a:pPr eaLnBrk="1" hangingPunct="1"/>
            <a:r>
              <a:rPr lang="en-US" dirty="0">
                <a:latin typeface="Times New Roman" charset="0"/>
              </a:rPr>
              <a:t>Basic Constituents of the Universe</a:t>
            </a:r>
          </a:p>
        </p:txBody>
      </p:sp>
      <p:sp>
        <p:nvSpPr>
          <p:cNvPr id="12291" name="Rectangle 3"/>
          <p:cNvSpPr>
            <a:spLocks noGrp="1" noChangeArrowheads="1"/>
          </p:cNvSpPr>
          <p:nvPr>
            <p:ph type="body" idx="1"/>
          </p:nvPr>
        </p:nvSpPr>
        <p:spPr>
          <a:xfrm>
            <a:off x="685800" y="1676400"/>
            <a:ext cx="7772400" cy="4648200"/>
          </a:xfrm>
        </p:spPr>
        <p:txBody>
          <a:bodyPr/>
          <a:lstStyle/>
          <a:p>
            <a:pPr eaLnBrk="1" hangingPunct="1"/>
            <a:r>
              <a:rPr lang="en-US" sz="2400" dirty="0">
                <a:latin typeface="Times New Roman" charset="0"/>
              </a:rPr>
              <a:t>Atomic Hypothesis from Democritus</a:t>
            </a:r>
          </a:p>
          <a:p>
            <a:pPr eaLnBrk="1" hangingPunct="1"/>
            <a:r>
              <a:rPr lang="en-US" dirty="0">
                <a:latin typeface="Times New Roman" charset="0"/>
              </a:rPr>
              <a:t>“atom” -&gt; indivisible</a:t>
            </a:r>
            <a:endParaRPr lang="en-US" sz="2400" dirty="0">
              <a:latin typeface="Times New Roman" charset="0"/>
            </a:endParaRPr>
          </a:p>
          <a:p>
            <a:pPr marL="0" indent="0" eaLnBrk="1" hangingPunct="1">
              <a:buNone/>
            </a:pPr>
            <a:endParaRPr lang="en-US" sz="2400" dirty="0">
              <a:latin typeface="Times New Roman" charset="0"/>
            </a:endParaRPr>
          </a:p>
          <a:p>
            <a:pPr eaLnBrk="1" hangingPunct="1"/>
            <a:r>
              <a:rPr lang="en-US" sz="2400" dirty="0">
                <a:latin typeface="Times New Roman" charset="0"/>
              </a:rPr>
              <a:t>How many </a:t>
            </a:r>
            <a:r>
              <a:rPr lang="ja-JP" altLang="en-US" sz="2400" dirty="0">
                <a:latin typeface="Times New Roman" charset="0"/>
              </a:rPr>
              <a:t>“</a:t>
            </a:r>
            <a:r>
              <a:rPr lang="en-US" sz="2400" dirty="0">
                <a:latin typeface="Times New Roman" charset="0"/>
              </a:rPr>
              <a:t>basic</a:t>
            </a:r>
            <a:r>
              <a:rPr lang="ja-JP" altLang="en-US" sz="2400" dirty="0">
                <a:latin typeface="Times New Roman" charset="0"/>
              </a:rPr>
              <a:t>”</a:t>
            </a:r>
            <a:r>
              <a:rPr lang="en-US" sz="2400" dirty="0">
                <a:latin typeface="Times New Roman" charset="0"/>
              </a:rPr>
              <a:t> constituents should we expect?</a:t>
            </a:r>
          </a:p>
          <a:p>
            <a:pPr lvl="1" eaLnBrk="1" hangingPunct="1"/>
            <a:r>
              <a:rPr lang="en-US" sz="2000" dirty="0">
                <a:latin typeface="Times New Roman" charset="0"/>
              </a:rPr>
              <a:t>Air </a:t>
            </a:r>
          </a:p>
          <a:p>
            <a:pPr lvl="1" eaLnBrk="1" hangingPunct="1"/>
            <a:r>
              <a:rPr lang="en-US" sz="2000" dirty="0">
                <a:latin typeface="Times New Roman" charset="0"/>
              </a:rPr>
              <a:t>Fire</a:t>
            </a:r>
          </a:p>
          <a:p>
            <a:pPr lvl="1" eaLnBrk="1" hangingPunct="1"/>
            <a:r>
              <a:rPr lang="en-US" sz="2000" dirty="0">
                <a:latin typeface="Times New Roman" charset="0"/>
              </a:rPr>
              <a:t>Earth</a:t>
            </a:r>
          </a:p>
          <a:p>
            <a:pPr lvl="1" eaLnBrk="1" hangingPunct="1"/>
            <a:r>
              <a:rPr lang="en-US" sz="2000" dirty="0">
                <a:latin typeface="Times New Roman" charset="0"/>
              </a:rPr>
              <a:t>Water</a:t>
            </a:r>
          </a:p>
          <a:p>
            <a:pPr lvl="1" eaLnBrk="1" hangingPunct="1">
              <a:buFontTx/>
              <a:buNone/>
            </a:pPr>
            <a:r>
              <a:rPr lang="en-US" sz="2000" dirty="0">
                <a:latin typeface="Times New Roman" charset="0"/>
              </a:rPr>
              <a:t>Say the Greeks</a:t>
            </a:r>
          </a:p>
          <a:p>
            <a:pPr eaLnBrk="1" hangingPunct="1"/>
            <a:endParaRPr lang="en-US" sz="2400" dirty="0">
              <a:latin typeface="Times New Roman" charset="0"/>
            </a:endParaRPr>
          </a:p>
        </p:txBody>
      </p:sp>
    </p:spTree>
    <p:extLst>
      <p:ext uri="{BB962C8B-B14F-4D97-AF65-F5344CB8AC3E}">
        <p14:creationId xmlns:p14="http://schemas.microsoft.com/office/powerpoint/2010/main" val="37493843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dirty="0"/>
              <a:t>Spring 2014</a:t>
            </a:r>
          </a:p>
        </p:txBody>
      </p:sp>
      <p:sp>
        <p:nvSpPr>
          <p:cNvPr id="4099"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E914B497-BA2C-8144-AA66-6EBABE7F14EA}" type="slidenum">
              <a:rPr lang="en-US" sz="1400"/>
              <a:pPr eaLnBrk="1" hangingPunct="1"/>
              <a:t>29</a:t>
            </a:fld>
            <a:endParaRPr lang="en-US" sz="1400"/>
          </a:p>
        </p:txBody>
      </p:sp>
      <p:sp>
        <p:nvSpPr>
          <p:cNvPr id="13314" name="Rectangle 2"/>
          <p:cNvSpPr>
            <a:spLocks noGrp="1" noChangeArrowheads="1"/>
          </p:cNvSpPr>
          <p:nvPr>
            <p:ph type="title"/>
          </p:nvPr>
        </p:nvSpPr>
        <p:spPr/>
        <p:txBody>
          <a:bodyPr/>
          <a:lstStyle/>
          <a:p>
            <a:pPr eaLnBrk="1" hangingPunct="1"/>
            <a:r>
              <a:rPr lang="en-US">
                <a:latin typeface="Times New Roman" charset="0"/>
              </a:rPr>
              <a:t>Atoms make up the everyday material world</a:t>
            </a:r>
          </a:p>
        </p:txBody>
      </p:sp>
      <p:sp>
        <p:nvSpPr>
          <p:cNvPr id="13315" name="Rectangle 3"/>
          <p:cNvSpPr>
            <a:spLocks noGrp="1" noChangeArrowheads="1"/>
          </p:cNvSpPr>
          <p:nvPr>
            <p:ph type="body" idx="1"/>
          </p:nvPr>
        </p:nvSpPr>
        <p:spPr/>
        <p:txBody>
          <a:bodyPr/>
          <a:lstStyle/>
          <a:p>
            <a:pPr eaLnBrk="1" hangingPunct="1"/>
            <a:r>
              <a:rPr lang="en-US" dirty="0">
                <a:latin typeface="Times New Roman" charset="0"/>
              </a:rPr>
              <a:t>Crystalline arrays – solids</a:t>
            </a:r>
          </a:p>
          <a:p>
            <a:pPr eaLnBrk="1" hangingPunct="1"/>
            <a:r>
              <a:rPr lang="en-US" dirty="0">
                <a:latin typeface="Times New Roman" charset="0"/>
              </a:rPr>
              <a:t>Loose atoms rattling around – gases</a:t>
            </a:r>
          </a:p>
          <a:p>
            <a:pPr eaLnBrk="1" hangingPunct="1"/>
            <a:r>
              <a:rPr lang="en-US" dirty="0">
                <a:latin typeface="Times New Roman" charset="0"/>
              </a:rPr>
              <a:t>Sloppy arrangements of atoms – liquids</a:t>
            </a:r>
          </a:p>
          <a:p>
            <a:pPr eaLnBrk="1" hangingPunct="1"/>
            <a:r>
              <a:rPr lang="en-US" dirty="0">
                <a:latin typeface="Times New Roman" charset="0"/>
              </a:rPr>
              <a:t>We</a:t>
            </a:r>
            <a:r>
              <a:rPr lang="en-CA" dirty="0">
                <a:latin typeface="Times New Roman" charset="0"/>
              </a:rPr>
              <a:t>’</a:t>
            </a:r>
            <a:r>
              <a:rPr lang="en-US" dirty="0">
                <a:latin typeface="Times New Roman" charset="0"/>
              </a:rPr>
              <a:t>re going to skip over intermediate length scales (biology, materials science, chemistry, condensed matter physics...) and go straight to the atomic scale</a:t>
            </a:r>
          </a:p>
          <a:p>
            <a:pPr eaLnBrk="1" hangingPunct="1"/>
            <a:r>
              <a:rPr lang="en-US" dirty="0">
                <a:latin typeface="Times New Roman" charset="0"/>
              </a:rPr>
              <a:t>Used to be, we</a:t>
            </a:r>
            <a:r>
              <a:rPr lang="en-CA" dirty="0">
                <a:latin typeface="Times New Roman" charset="0"/>
              </a:rPr>
              <a:t>’</a:t>
            </a:r>
            <a:r>
              <a:rPr lang="en-US" dirty="0">
                <a:latin typeface="Times New Roman" charset="0"/>
              </a:rPr>
              <a:t>d say you can</a:t>
            </a:r>
            <a:r>
              <a:rPr lang="en-CA" dirty="0">
                <a:latin typeface="Times New Roman" charset="0"/>
              </a:rPr>
              <a:t>’</a:t>
            </a:r>
            <a:r>
              <a:rPr lang="en-US" dirty="0">
                <a:latin typeface="Times New Roman" charset="0"/>
              </a:rPr>
              <a:t>t </a:t>
            </a:r>
            <a:r>
              <a:rPr lang="ja-JP" altLang="en-US" dirty="0">
                <a:latin typeface="Times New Roman" charset="0"/>
              </a:rPr>
              <a:t>“</a:t>
            </a:r>
            <a:r>
              <a:rPr lang="en-US" dirty="0">
                <a:latin typeface="Times New Roman" charset="0"/>
              </a:rPr>
              <a:t>see</a:t>
            </a:r>
            <a:r>
              <a:rPr lang="ja-JP" altLang="en-US" dirty="0">
                <a:latin typeface="Times New Roman" charset="0"/>
              </a:rPr>
              <a:t>”</a:t>
            </a:r>
            <a:r>
              <a:rPr lang="en-US" dirty="0">
                <a:latin typeface="Times New Roman" charset="0"/>
              </a:rPr>
              <a:t> atoms, but now we can! (Atomic Force Microscopy)</a:t>
            </a:r>
          </a:p>
        </p:txBody>
      </p:sp>
    </p:spTree>
    <p:extLst>
      <p:ext uri="{BB962C8B-B14F-4D97-AF65-F5344CB8AC3E}">
        <p14:creationId xmlns:p14="http://schemas.microsoft.com/office/powerpoint/2010/main" val="200643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Differing Points of View</a:t>
            </a:r>
          </a:p>
        </p:txBody>
      </p:sp>
      <p:pic>
        <p:nvPicPr>
          <p:cNvPr id="7" name="Picture 6" descr="st_marks.jpg"/>
          <p:cNvPicPr>
            <a:picLocks noChangeAspect="1"/>
          </p:cNvPicPr>
          <p:nvPr/>
        </p:nvPicPr>
        <p:blipFill>
          <a:blip r:embed="rId2"/>
          <a:stretch>
            <a:fillRect/>
          </a:stretch>
        </p:blipFill>
        <p:spPr>
          <a:xfrm>
            <a:off x="619843" y="1600199"/>
            <a:ext cx="3645272" cy="2963636"/>
          </a:xfrm>
          <a:prstGeom prst="rect">
            <a:avLst/>
          </a:prstGeom>
        </p:spPr>
      </p:pic>
      <p:pic>
        <p:nvPicPr>
          <p:cNvPr id="8" name="Picture 7" descr="whistler_st_marks_smaller.jpg"/>
          <p:cNvPicPr>
            <a:picLocks noChangeAspect="1"/>
          </p:cNvPicPr>
          <p:nvPr/>
        </p:nvPicPr>
        <p:blipFill>
          <a:blip r:embed="rId3"/>
          <a:stretch>
            <a:fillRect/>
          </a:stretch>
        </p:blipFill>
        <p:spPr>
          <a:xfrm>
            <a:off x="4611172" y="1600199"/>
            <a:ext cx="3963863" cy="2963636"/>
          </a:xfrm>
          <a:prstGeom prst="rect">
            <a:avLst/>
          </a:prstGeom>
        </p:spPr>
      </p:pic>
      <p:sp>
        <p:nvSpPr>
          <p:cNvPr id="9" name="TextBox 8"/>
          <p:cNvSpPr txBox="1"/>
          <p:nvPr/>
        </p:nvSpPr>
        <p:spPr>
          <a:xfrm>
            <a:off x="2006215" y="5163780"/>
            <a:ext cx="5209914" cy="646331"/>
          </a:xfrm>
          <a:prstGeom prst="rect">
            <a:avLst/>
          </a:prstGeom>
          <a:noFill/>
        </p:spPr>
        <p:txBody>
          <a:bodyPr wrap="square" rtlCol="0">
            <a:spAutoFit/>
          </a:bodyPr>
          <a:lstStyle/>
          <a:p>
            <a:r>
              <a:rPr lang="en-US" dirty="0"/>
              <a:t>			St. Mark’s, Venice</a:t>
            </a:r>
          </a:p>
          <a:p>
            <a:r>
              <a:rPr lang="en-US" dirty="0"/>
              <a:t> Photo-realism vs. Impressionism [Whistler] </a:t>
            </a:r>
          </a:p>
        </p:txBody>
      </p:sp>
    </p:spTree>
    <p:extLst>
      <p:ext uri="{BB962C8B-B14F-4D97-AF65-F5344CB8AC3E}">
        <p14:creationId xmlns:p14="http://schemas.microsoft.com/office/powerpoint/2010/main" val="36425648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dirty="0"/>
              <a:t>Spring 2014</a:t>
            </a:r>
          </a:p>
        </p:txBody>
      </p:sp>
      <p:sp>
        <p:nvSpPr>
          <p:cNvPr id="5123"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A3ADE21B-A01D-BB4A-BF98-CC8538826BD7}" type="slidenum">
              <a:rPr lang="en-US" sz="1400"/>
              <a:pPr eaLnBrk="1" hangingPunct="1"/>
              <a:t>30</a:t>
            </a:fld>
            <a:endParaRPr lang="en-US" sz="1400"/>
          </a:p>
        </p:txBody>
      </p:sp>
      <p:sp>
        <p:nvSpPr>
          <p:cNvPr id="14338" name="Rectangle 2"/>
          <p:cNvSpPr>
            <a:spLocks noGrp="1" noChangeArrowheads="1"/>
          </p:cNvSpPr>
          <p:nvPr>
            <p:ph type="title"/>
          </p:nvPr>
        </p:nvSpPr>
        <p:spPr/>
        <p:txBody>
          <a:bodyPr/>
          <a:lstStyle/>
          <a:p>
            <a:pPr eaLnBrk="1" hangingPunct="1"/>
            <a:r>
              <a:rPr lang="en-US" sz="4000">
                <a:latin typeface="Times New Roman" charset="0"/>
              </a:rPr>
              <a:t>Atoms can now be </a:t>
            </a:r>
            <a:r>
              <a:rPr lang="ja-JP" altLang="en-US" sz="4000">
                <a:latin typeface="Times New Roman" charset="0"/>
              </a:rPr>
              <a:t>“</a:t>
            </a:r>
            <a:r>
              <a:rPr lang="en-US" sz="4000">
                <a:latin typeface="Times New Roman" charset="0"/>
              </a:rPr>
              <a:t>seen</a:t>
            </a:r>
            <a:r>
              <a:rPr lang="ja-JP" altLang="en-US" sz="4000">
                <a:latin typeface="Times New Roman" charset="0"/>
              </a:rPr>
              <a:t>”</a:t>
            </a:r>
            <a:endParaRPr lang="en-US" sz="4000">
              <a:latin typeface="Times New Roman" charset="0"/>
            </a:endParaRPr>
          </a:p>
        </p:txBody>
      </p:sp>
      <p:sp>
        <p:nvSpPr>
          <p:cNvPr id="14339" name="Rectangle 3"/>
          <p:cNvSpPr>
            <a:spLocks noGrp="1" noChangeArrowheads="1"/>
          </p:cNvSpPr>
          <p:nvPr>
            <p:ph type="body" idx="1"/>
          </p:nvPr>
        </p:nvSpPr>
        <p:spPr>
          <a:xfrm>
            <a:off x="381000" y="4495800"/>
            <a:ext cx="8077200" cy="1219200"/>
          </a:xfrm>
        </p:spPr>
        <p:txBody>
          <a:bodyPr>
            <a:normAutofit fontScale="77500" lnSpcReduction="20000"/>
          </a:bodyPr>
          <a:lstStyle/>
          <a:p>
            <a:pPr eaLnBrk="1" hangingPunct="1">
              <a:buFontTx/>
              <a:buNone/>
            </a:pPr>
            <a:r>
              <a:rPr lang="en-US" sz="2000" dirty="0">
                <a:latin typeface="Times New Roman" charset="0"/>
              </a:rPr>
              <a:t>Image of individual atoms in Mica (from </a:t>
            </a:r>
            <a:r>
              <a:rPr lang="en-US" sz="2000" dirty="0">
                <a:latin typeface="Times New Roman" charset="0"/>
                <a:hlinkClick r:id="rId3"/>
              </a:rPr>
              <a:t>www.di.com</a:t>
            </a:r>
            <a:r>
              <a:rPr lang="en-US" sz="2000" dirty="0">
                <a:latin typeface="Times New Roman" charset="0"/>
              </a:rPr>
              <a:t>, Digital Instruments)</a:t>
            </a:r>
          </a:p>
          <a:p>
            <a:pPr eaLnBrk="1" hangingPunct="1">
              <a:buFontTx/>
              <a:buNone/>
            </a:pPr>
            <a:endParaRPr lang="en-US" sz="2000" dirty="0">
              <a:latin typeface="Times New Roman" charset="0"/>
            </a:endParaRPr>
          </a:p>
          <a:p>
            <a:pPr eaLnBrk="1" hangingPunct="1">
              <a:buFontTx/>
              <a:buNone/>
            </a:pPr>
            <a:r>
              <a:rPr lang="en-US" sz="2000" dirty="0">
                <a:latin typeface="Times New Roman" charset="0"/>
              </a:rPr>
              <a:t>see also </a:t>
            </a:r>
            <a:r>
              <a:rPr lang="en-US" sz="2000" dirty="0">
                <a:latin typeface="Times New Roman" charset="0"/>
                <a:hlinkClick r:id="rId4"/>
              </a:rPr>
              <a:t>http://stm2.nrl.navy.mil/how-afm/how-afm.html</a:t>
            </a:r>
            <a:r>
              <a:rPr lang="en-US" sz="2000" dirty="0">
                <a:latin typeface="Times New Roman" charset="0"/>
              </a:rPr>
              <a:t> </a:t>
            </a:r>
          </a:p>
        </p:txBody>
      </p:sp>
      <p:pic>
        <p:nvPicPr>
          <p:cNvPr id="5126" name="Picture 5" descr="BioAtom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0400" y="1828800"/>
            <a:ext cx="2286000" cy="2286000"/>
          </a:xfrm>
          <a:prstGeom prst="rect">
            <a:avLst/>
          </a:prstGeom>
          <a:noFill/>
          <a:ln w="9525">
            <a:solidFill>
              <a:srgbClr val="DDDDDD"/>
            </a:solidFill>
            <a:miter lim="800000"/>
            <a:headEnd/>
            <a:tailEnd/>
          </a:ln>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1837826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dirty="0"/>
              <a:t>Spring 2014</a:t>
            </a:r>
          </a:p>
        </p:txBody>
      </p:sp>
      <p:sp>
        <p:nvSpPr>
          <p:cNvPr id="6147"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658824E5-3AA6-4443-AAA6-2A44AFEF3349}" type="slidenum">
              <a:rPr lang="en-US" sz="1400"/>
              <a:pPr eaLnBrk="1" hangingPunct="1"/>
              <a:t>31</a:t>
            </a:fld>
            <a:endParaRPr lang="en-US" sz="1400"/>
          </a:p>
        </p:txBody>
      </p:sp>
      <p:sp>
        <p:nvSpPr>
          <p:cNvPr id="15362" name="Rectangle 2"/>
          <p:cNvSpPr>
            <a:spLocks noGrp="1" noChangeArrowheads="1"/>
          </p:cNvSpPr>
          <p:nvPr>
            <p:ph type="title"/>
          </p:nvPr>
        </p:nvSpPr>
        <p:spPr/>
        <p:txBody>
          <a:bodyPr/>
          <a:lstStyle/>
          <a:p>
            <a:pPr eaLnBrk="1" hangingPunct="1"/>
            <a:r>
              <a:rPr lang="en-US">
                <a:latin typeface="Times New Roman" charset="0"/>
              </a:rPr>
              <a:t>Atoms Are Composite Objects</a:t>
            </a:r>
          </a:p>
        </p:txBody>
      </p:sp>
      <p:sp>
        <p:nvSpPr>
          <p:cNvPr id="15363" name="Rectangle 3"/>
          <p:cNvSpPr>
            <a:spLocks noGrp="1" noChangeArrowheads="1"/>
          </p:cNvSpPr>
          <p:nvPr>
            <p:ph type="body" idx="1"/>
          </p:nvPr>
        </p:nvSpPr>
        <p:spPr>
          <a:xfrm>
            <a:off x="457200" y="1676400"/>
            <a:ext cx="8458200" cy="4114800"/>
          </a:xfrm>
        </p:spPr>
        <p:txBody>
          <a:bodyPr/>
          <a:lstStyle/>
          <a:p>
            <a:pPr eaLnBrk="1" hangingPunct="1"/>
            <a:r>
              <a:rPr lang="en-US" dirty="0">
                <a:solidFill>
                  <a:schemeClr val="accent2"/>
                </a:solidFill>
                <a:latin typeface="Times New Roman" charset="0"/>
              </a:rPr>
              <a:t>Protons</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 electric charge),</a:t>
            </a:r>
            <a:r>
              <a:rPr lang="en-US" dirty="0">
                <a:latin typeface="Times New Roman" charset="0"/>
              </a:rPr>
              <a:t> </a:t>
            </a:r>
            <a:r>
              <a:rPr lang="en-US" dirty="0">
                <a:solidFill>
                  <a:schemeClr val="accent2"/>
                </a:solidFill>
                <a:latin typeface="Times New Roman" charset="0"/>
              </a:rPr>
              <a:t>p</a:t>
            </a:r>
          </a:p>
          <a:p>
            <a:pPr eaLnBrk="1" hangingPunct="1"/>
            <a:r>
              <a:rPr lang="en-US" dirty="0">
                <a:latin typeface="Times New Roman" charset="0"/>
              </a:rPr>
              <a:t>Electrons </a:t>
            </a:r>
            <a:r>
              <a:rPr lang="en-US" dirty="0">
                <a:solidFill>
                  <a:srgbClr val="000000"/>
                </a:solidFill>
                <a:effectLst>
                  <a:outerShdw blurRad="38100" dist="38100" dir="2700000" algn="tl">
                    <a:srgbClr val="FFFFFF"/>
                  </a:outerShdw>
                </a:effectLst>
                <a:latin typeface="Times New Roman" charset="0"/>
              </a:rPr>
              <a:t>(– electric charge),</a:t>
            </a:r>
            <a:r>
              <a:rPr lang="en-US" dirty="0">
                <a:latin typeface="Times New Roman" charset="0"/>
              </a:rPr>
              <a:t> e</a:t>
            </a:r>
          </a:p>
          <a:p>
            <a:pPr eaLnBrk="1" hangingPunct="1"/>
            <a:r>
              <a:rPr lang="en-US" dirty="0">
                <a:solidFill>
                  <a:srgbClr val="00CC00"/>
                </a:solidFill>
                <a:latin typeface="Times New Roman" charset="0"/>
              </a:rPr>
              <a:t>Neutrons</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(no charge),</a:t>
            </a:r>
            <a:r>
              <a:rPr lang="en-US" dirty="0">
                <a:latin typeface="Times New Roman" charset="0"/>
              </a:rPr>
              <a:t> </a:t>
            </a:r>
            <a:r>
              <a:rPr lang="en-US" dirty="0">
                <a:solidFill>
                  <a:srgbClr val="00CC00"/>
                </a:solidFill>
                <a:latin typeface="Times New Roman" charset="0"/>
              </a:rPr>
              <a:t>n</a:t>
            </a:r>
          </a:p>
          <a:p>
            <a:pPr eaLnBrk="1" hangingPunct="1"/>
            <a:r>
              <a:rPr lang="en-US" dirty="0">
                <a:solidFill>
                  <a:schemeClr val="accent2"/>
                </a:solidFill>
                <a:latin typeface="Times New Roman" charset="0"/>
              </a:rPr>
              <a:t>Proton</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and</a:t>
            </a:r>
            <a:r>
              <a:rPr lang="en-US" dirty="0">
                <a:latin typeface="Times New Roman" charset="0"/>
              </a:rPr>
              <a:t> </a:t>
            </a:r>
            <a:r>
              <a:rPr lang="en-US" dirty="0">
                <a:solidFill>
                  <a:srgbClr val="00CC00"/>
                </a:solidFill>
                <a:latin typeface="Times New Roman" charset="0"/>
              </a:rPr>
              <a:t>Neutron</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have about the same mass</a:t>
            </a:r>
          </a:p>
          <a:p>
            <a:pPr eaLnBrk="1" hangingPunct="1"/>
            <a:r>
              <a:rPr lang="en-US" dirty="0">
                <a:latin typeface="Times New Roman" charset="0"/>
              </a:rPr>
              <a:t>Electron </a:t>
            </a:r>
            <a:r>
              <a:rPr lang="en-US" dirty="0">
                <a:solidFill>
                  <a:srgbClr val="000000"/>
                </a:solidFill>
                <a:effectLst>
                  <a:outerShdw blurRad="38100" dist="38100" dir="2700000" algn="tl">
                    <a:srgbClr val="FFFFFF"/>
                  </a:outerShdw>
                </a:effectLst>
                <a:latin typeface="Times New Roman" charset="0"/>
              </a:rPr>
              <a:t>is about 2000 times less massive than</a:t>
            </a:r>
            <a:r>
              <a:rPr lang="en-US" dirty="0">
                <a:latin typeface="Times New Roman" charset="0"/>
              </a:rPr>
              <a:t> </a:t>
            </a:r>
            <a:r>
              <a:rPr lang="en-US" dirty="0">
                <a:solidFill>
                  <a:schemeClr val="accent2"/>
                </a:solidFill>
                <a:latin typeface="Times New Roman" charset="0"/>
              </a:rPr>
              <a:t>proton</a:t>
            </a:r>
          </a:p>
          <a:p>
            <a:pPr eaLnBrk="1" hangingPunct="1"/>
            <a:r>
              <a:rPr lang="en-US" u="sng" dirty="0">
                <a:solidFill>
                  <a:srgbClr val="000000"/>
                </a:solidFill>
                <a:effectLst>
                  <a:outerShdw blurRad="38100" dist="38100" dir="2700000" algn="tl">
                    <a:srgbClr val="FFFFFF"/>
                  </a:outerShdw>
                </a:effectLst>
                <a:latin typeface="Times New Roman" charset="0"/>
              </a:rPr>
              <a:t>Electrical Forces</a:t>
            </a:r>
            <a:r>
              <a:rPr lang="en-US" dirty="0">
                <a:solidFill>
                  <a:srgbClr val="000000"/>
                </a:solidFill>
                <a:effectLst>
                  <a:outerShdw blurRad="38100" dist="38100" dir="2700000" algn="tl">
                    <a:srgbClr val="FFFFFF"/>
                  </a:outerShdw>
                </a:effectLst>
                <a:latin typeface="Times New Roman" charset="0"/>
              </a:rPr>
              <a:t> produce attraction between</a:t>
            </a:r>
            <a:r>
              <a:rPr lang="en-US" dirty="0">
                <a:latin typeface="Times New Roman" charset="0"/>
              </a:rPr>
              <a:t> electrons </a:t>
            </a:r>
            <a:r>
              <a:rPr lang="en-US" dirty="0">
                <a:solidFill>
                  <a:srgbClr val="000000"/>
                </a:solidFill>
                <a:effectLst>
                  <a:outerShdw blurRad="38100" dist="38100" dir="2700000" algn="tl">
                    <a:srgbClr val="FFFFFF"/>
                  </a:outerShdw>
                </a:effectLst>
                <a:latin typeface="Times New Roman" charset="0"/>
              </a:rPr>
              <a:t>and the</a:t>
            </a:r>
            <a:r>
              <a:rPr lang="en-US" dirty="0">
                <a:latin typeface="Times New Roman" charset="0"/>
              </a:rPr>
              <a:t> </a:t>
            </a:r>
            <a:r>
              <a:rPr lang="en-US" dirty="0">
                <a:solidFill>
                  <a:schemeClr val="accent2"/>
                </a:solidFill>
                <a:latin typeface="Times New Roman" charset="0"/>
              </a:rPr>
              <a:t>protons</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in the nucleus (they are oppositely charged)</a:t>
            </a:r>
          </a:p>
        </p:txBody>
      </p:sp>
      <p:sp>
        <p:nvSpPr>
          <p:cNvPr id="6150" name="Oval 4"/>
          <p:cNvSpPr>
            <a:spLocks noChangeArrowheads="1"/>
          </p:cNvSpPr>
          <p:nvPr/>
        </p:nvSpPr>
        <p:spPr bwMode="auto">
          <a:xfrm>
            <a:off x="5791200" y="1676400"/>
            <a:ext cx="457200" cy="457200"/>
          </a:xfrm>
          <a:prstGeom prst="ellipse">
            <a:avLst/>
          </a:prstGeom>
          <a:gradFill rotWithShape="0">
            <a:gsLst>
              <a:gs pos="0">
                <a:srgbClr val="FF0000"/>
              </a:gs>
              <a:gs pos="100000">
                <a:srgbClr val="760000"/>
              </a:gs>
            </a:gsLst>
            <a:path path="shape">
              <a:fillToRect l="50000" t="50000" r="50000" b="50000"/>
            </a:path>
          </a:gradFill>
          <a:ln w="9525">
            <a:solidFill>
              <a:schemeClr val="tx1"/>
            </a:solidFill>
            <a:round/>
            <a:headEnd/>
            <a:tailEnd/>
          </a:ln>
        </p:spPr>
        <p:txBody>
          <a:bodyPr wrap="none" anchor="ctr"/>
          <a:lstStyle/>
          <a:p>
            <a:endParaRPr lang="en-US"/>
          </a:p>
        </p:txBody>
      </p:sp>
      <p:sp>
        <p:nvSpPr>
          <p:cNvPr id="6151" name="Oval 5"/>
          <p:cNvSpPr>
            <a:spLocks noChangeArrowheads="1"/>
          </p:cNvSpPr>
          <p:nvPr/>
        </p:nvSpPr>
        <p:spPr bwMode="auto">
          <a:xfrm>
            <a:off x="5867400" y="2819400"/>
            <a:ext cx="457200" cy="457200"/>
          </a:xfrm>
          <a:prstGeom prst="ellipse">
            <a:avLst/>
          </a:prstGeom>
          <a:gradFill rotWithShape="0">
            <a:gsLst>
              <a:gs pos="0">
                <a:srgbClr val="00FF00"/>
              </a:gs>
              <a:gs pos="100000">
                <a:srgbClr val="007600"/>
              </a:gs>
            </a:gsLst>
            <a:path path="shape">
              <a:fillToRect l="50000" t="50000" r="50000" b="50000"/>
            </a:path>
          </a:gradFill>
          <a:ln w="9525">
            <a:solidFill>
              <a:schemeClr val="tx1"/>
            </a:solidFill>
            <a:round/>
            <a:headEnd/>
            <a:tailEnd/>
          </a:ln>
        </p:spPr>
        <p:txBody>
          <a:bodyPr wrap="none" anchor="ctr"/>
          <a:lstStyle/>
          <a:p>
            <a:endParaRPr lang="en-US"/>
          </a:p>
        </p:txBody>
      </p:sp>
      <p:sp>
        <p:nvSpPr>
          <p:cNvPr id="15366" name="Oval 6"/>
          <p:cNvSpPr>
            <a:spLocks noChangeArrowheads="1"/>
          </p:cNvSpPr>
          <p:nvPr/>
        </p:nvSpPr>
        <p:spPr bwMode="auto">
          <a:xfrm>
            <a:off x="5943600" y="2286000"/>
            <a:ext cx="228600" cy="228600"/>
          </a:xfrm>
          <a:prstGeom prst="ellipse">
            <a:avLst/>
          </a:prstGeom>
          <a:gradFill rotWithShape="0">
            <a:gsLst>
              <a:gs pos="0">
                <a:schemeClr val="tx1"/>
              </a:gs>
              <a:gs pos="100000">
                <a:schemeClr val="tx1">
                  <a:gamma/>
                  <a:shade val="40000"/>
                  <a:invGamma/>
                </a:schemeClr>
              </a:gs>
            </a:gsLst>
            <a:path path="shape">
              <a:fillToRect l="50000" t="50000" r="50000" b="50000"/>
            </a:path>
          </a:gradFill>
          <a:ln w="9525">
            <a:solidFill>
              <a:schemeClr val="tx1"/>
            </a:solidFill>
            <a:round/>
            <a:headEnd/>
            <a:tailEnd/>
          </a:ln>
          <a:effectLst/>
        </p:spPr>
        <p:txBody>
          <a:bodyPr wrap="none" anchor="ctr"/>
          <a:lstStyle/>
          <a:p>
            <a:pPr>
              <a:defRPr/>
            </a:pPr>
            <a:endParaRPr lang="en-US">
              <a:latin typeface="Times New Roman" pitchFamily="1" charset="0"/>
              <a:ea typeface="+mn-ea"/>
            </a:endParaRPr>
          </a:p>
        </p:txBody>
      </p:sp>
    </p:spTree>
    <p:extLst>
      <p:ext uri="{BB962C8B-B14F-4D97-AF65-F5344CB8AC3E}">
        <p14:creationId xmlns:p14="http://schemas.microsoft.com/office/powerpoint/2010/main" val="30279706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experiments can we do?</a:t>
            </a:r>
          </a:p>
        </p:txBody>
      </p:sp>
      <p:sp>
        <p:nvSpPr>
          <p:cNvPr id="3" name="Content Placeholder 2"/>
          <p:cNvSpPr>
            <a:spLocks noGrp="1"/>
          </p:cNvSpPr>
          <p:nvPr>
            <p:ph idx="1"/>
          </p:nvPr>
        </p:nvSpPr>
        <p:spPr/>
        <p:txBody>
          <a:bodyPr/>
          <a:lstStyle/>
          <a:p>
            <a:r>
              <a:rPr lang="en-US" dirty="0"/>
              <a:t>In order to study small objects like atoms, we have three basic techniques:</a:t>
            </a:r>
          </a:p>
          <a:p>
            <a:r>
              <a:rPr lang="en-US" dirty="0"/>
              <a:t>Studying bound states (like the different kinds of atoms, etc.) – </a:t>
            </a:r>
            <a:r>
              <a:rPr lang="en-US" dirty="0">
                <a:solidFill>
                  <a:srgbClr val="FF0000"/>
                </a:solidFill>
              </a:rPr>
              <a:t>first step … information is limited</a:t>
            </a:r>
          </a:p>
          <a:p>
            <a:r>
              <a:rPr lang="en-US" dirty="0"/>
              <a:t>Studying the decay of one thing into another – radioactivity – </a:t>
            </a:r>
            <a:r>
              <a:rPr lang="en-US" dirty="0">
                <a:solidFill>
                  <a:srgbClr val="FF0000"/>
                </a:solidFill>
              </a:rPr>
              <a:t>second step … a bit more info</a:t>
            </a:r>
          </a:p>
          <a:p>
            <a:r>
              <a:rPr lang="en-US" dirty="0"/>
              <a:t>Scattering experiments – </a:t>
            </a:r>
            <a:r>
              <a:rPr lang="en-US" dirty="0">
                <a:solidFill>
                  <a:srgbClr val="FF0000"/>
                </a:solidFill>
              </a:rPr>
              <a:t>final step … LOTS more info (but can be complicated to understand!)</a:t>
            </a:r>
          </a:p>
        </p:txBody>
      </p:sp>
    </p:spTree>
    <p:extLst>
      <p:ext uri="{BB962C8B-B14F-4D97-AF65-F5344CB8AC3E}">
        <p14:creationId xmlns:p14="http://schemas.microsoft.com/office/powerpoint/2010/main" val="37072886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Ernst Rutherford</a:t>
            </a:r>
          </a:p>
        </p:txBody>
      </p:sp>
      <p:sp>
        <p:nvSpPr>
          <p:cNvPr id="3" name="Content Placeholder 2"/>
          <p:cNvSpPr>
            <a:spLocks noGrp="1"/>
          </p:cNvSpPr>
          <p:nvPr>
            <p:ph idx="1"/>
          </p:nvPr>
        </p:nvSpPr>
        <p:spPr>
          <a:xfrm>
            <a:off x="3127558" y="1735930"/>
            <a:ext cx="5463993" cy="4957559"/>
          </a:xfrm>
        </p:spPr>
        <p:txBody>
          <a:bodyPr/>
          <a:lstStyle/>
          <a:p>
            <a:r>
              <a:rPr lang="en-US" dirty="0"/>
              <a:t>Nobel prize in 1908 for studying radioactivity</a:t>
            </a:r>
          </a:p>
          <a:p>
            <a:r>
              <a:rPr lang="en-US" dirty="0"/>
              <a:t>Used radioactivity to produce a beam of “alpha particles”</a:t>
            </a:r>
          </a:p>
          <a:p>
            <a:r>
              <a:rPr lang="en-US" dirty="0"/>
              <a:t>Used this beam of alpha particles to study other things</a:t>
            </a:r>
          </a:p>
          <a:p>
            <a:r>
              <a:rPr lang="en-US" dirty="0"/>
              <a:t>Discovered the proton, and postulated the existence of the neutron</a:t>
            </a:r>
          </a:p>
        </p:txBody>
      </p:sp>
      <p:pic>
        <p:nvPicPr>
          <p:cNvPr id="4" name="Picture 3" descr="rutherfor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807" y="2040841"/>
            <a:ext cx="2730500" cy="3708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5876484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Ernst Rutherford</a:t>
            </a:r>
          </a:p>
        </p:txBody>
      </p:sp>
      <p:sp>
        <p:nvSpPr>
          <p:cNvPr id="3" name="Content Placeholder 2"/>
          <p:cNvSpPr>
            <a:spLocks noGrp="1"/>
          </p:cNvSpPr>
          <p:nvPr>
            <p:ph idx="1"/>
          </p:nvPr>
        </p:nvSpPr>
        <p:spPr>
          <a:xfrm>
            <a:off x="3127557" y="1600200"/>
            <a:ext cx="5463993" cy="4957559"/>
          </a:xfrm>
        </p:spPr>
        <p:txBody>
          <a:bodyPr/>
          <a:lstStyle/>
          <a:p>
            <a:endParaRPr lang="en-US" dirty="0"/>
          </a:p>
          <a:p>
            <a:endParaRPr lang="en-US" dirty="0"/>
          </a:p>
          <a:p>
            <a:endParaRPr lang="en-US" dirty="0"/>
          </a:p>
          <a:p>
            <a:r>
              <a:rPr lang="en-US" dirty="0"/>
              <a:t>I dated his great-granddaughter!</a:t>
            </a:r>
          </a:p>
        </p:txBody>
      </p:sp>
      <p:pic>
        <p:nvPicPr>
          <p:cNvPr id="4" name="Picture 3" descr="rutherfor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807" y="2040841"/>
            <a:ext cx="2730500" cy="3708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284649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en-US" sz="2800" dirty="0">
                <a:latin typeface="Arial" charset="0"/>
                <a:ea typeface="新細明體" charset="0"/>
                <a:cs typeface="新細明體" charset="0"/>
              </a:rPr>
              <a:t>The Geiger – Marsden – Rutherford experiment</a:t>
            </a:r>
          </a:p>
        </p:txBody>
      </p:sp>
      <p:pic>
        <p:nvPicPr>
          <p:cNvPr id="10243" name="Content Placeholder 3" descr="ruther.gif"/>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503238" y="1931988"/>
            <a:ext cx="8012112" cy="3344862"/>
          </a:xfrm>
        </p:spPr>
      </p:pic>
      <p:sp>
        <p:nvSpPr>
          <p:cNvPr id="2" name="TextBox 1"/>
          <p:cNvSpPr txBox="1"/>
          <p:nvPr/>
        </p:nvSpPr>
        <p:spPr>
          <a:xfrm>
            <a:off x="734371" y="5486400"/>
            <a:ext cx="7620180" cy="1200329"/>
          </a:xfrm>
          <a:prstGeom prst="rect">
            <a:avLst/>
          </a:prstGeom>
          <a:noFill/>
        </p:spPr>
        <p:txBody>
          <a:bodyPr wrap="square" rtlCol="0">
            <a:spAutoFit/>
          </a:bodyPr>
          <a:lstStyle/>
          <a:p>
            <a:r>
              <a:rPr lang="en-US" dirty="0"/>
              <a:t>Expectation:  the high energy alpha particles will see an electric force from the atoms in the gold foil … the model of electric force tells us how they should be scattered … </a:t>
            </a:r>
            <a:r>
              <a:rPr lang="en-US" dirty="0">
                <a:solidFill>
                  <a:srgbClr val="FF0000"/>
                </a:solidFill>
              </a:rPr>
              <a:t>expect lots at small angles, and none at large angles.</a:t>
            </a:r>
          </a:p>
        </p:txBody>
      </p:sp>
    </p:spTree>
    <p:extLst>
      <p:ext uri="{BB962C8B-B14F-4D97-AF65-F5344CB8AC3E}">
        <p14:creationId xmlns:p14="http://schemas.microsoft.com/office/powerpoint/2010/main" val="38711044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actually happened …</a:t>
            </a:r>
          </a:p>
        </p:txBody>
      </p:sp>
      <p:sp>
        <p:nvSpPr>
          <p:cNvPr id="3" name="Content Placeholder 2"/>
          <p:cNvSpPr>
            <a:spLocks noGrp="1"/>
          </p:cNvSpPr>
          <p:nvPr>
            <p:ph idx="1"/>
          </p:nvPr>
        </p:nvSpPr>
        <p:spPr/>
        <p:txBody>
          <a:bodyPr>
            <a:normAutofit/>
          </a:bodyPr>
          <a:lstStyle/>
          <a:p>
            <a:endParaRPr lang="en-US" dirty="0"/>
          </a:p>
          <a:p>
            <a:r>
              <a:rPr lang="en-US" dirty="0"/>
              <a:t>They saw alpha particles being scattered at large angles (a few anyway) … some were even “backscattered” at angles up to 140 degrees.</a:t>
            </a:r>
          </a:p>
          <a:p>
            <a:r>
              <a:rPr lang="en-US" dirty="0"/>
              <a:t>The only way to explain this is if all the protons in the gold atoms are concentrated at the center of these atoms in a VERY small volume (Recall:  F = k*q1*q2/r</a:t>
            </a:r>
            <a:r>
              <a:rPr lang="en-US" baseline="30000" dirty="0"/>
              <a:t>2</a:t>
            </a:r>
            <a:r>
              <a:rPr lang="en-US" dirty="0"/>
              <a:t>)</a:t>
            </a:r>
            <a:endParaRPr lang="en-US" baseline="30000" dirty="0"/>
          </a:p>
        </p:txBody>
      </p:sp>
    </p:spTree>
    <p:extLst>
      <p:ext uri="{BB962C8B-B14F-4D97-AF65-F5344CB8AC3E}">
        <p14:creationId xmlns:p14="http://schemas.microsoft.com/office/powerpoint/2010/main" val="35666848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can that be?</a:t>
            </a:r>
          </a:p>
        </p:txBody>
      </p:sp>
      <p:sp>
        <p:nvSpPr>
          <p:cNvPr id="3" name="Content Placeholder 2"/>
          <p:cNvSpPr>
            <a:spLocks noGrp="1"/>
          </p:cNvSpPr>
          <p:nvPr>
            <p:ph idx="1"/>
          </p:nvPr>
        </p:nvSpPr>
        <p:spPr/>
        <p:txBody>
          <a:bodyPr/>
          <a:lstStyle/>
          <a:p>
            <a:r>
              <a:rPr lang="en-US" dirty="0"/>
              <a:t>Again, the protons should REPEL one another …</a:t>
            </a:r>
          </a:p>
          <a:p>
            <a:r>
              <a:rPr lang="en-US" dirty="0"/>
              <a:t>There must be a NEW force (not gravity or EM) that is much strong (so that it overwhelms the EM repulsion)</a:t>
            </a:r>
          </a:p>
          <a:p>
            <a:r>
              <a:rPr lang="en-US" dirty="0"/>
              <a:t>We call this the STRONG NUCLEAR FORCE?</a:t>
            </a:r>
          </a:p>
        </p:txBody>
      </p:sp>
    </p:spTree>
    <p:extLst>
      <p:ext uri="{BB962C8B-B14F-4D97-AF65-F5344CB8AC3E}">
        <p14:creationId xmlns:p14="http://schemas.microsoft.com/office/powerpoint/2010/main" val="37822824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1"/>
          </p:nvPr>
        </p:nvSpPr>
        <p:spPr>
          <a:xfrm>
            <a:off x="685800" y="1295400"/>
            <a:ext cx="7772400" cy="5029200"/>
          </a:xfrm>
        </p:spPr>
        <p:txBody>
          <a:bodyPr>
            <a:normAutofit/>
          </a:bodyPr>
          <a:lstStyle/>
          <a:p>
            <a:pPr eaLnBrk="1" hangingPunct="1">
              <a:defRPr/>
            </a:pPr>
            <a:r>
              <a:rPr lang="en-US" sz="2400" dirty="0">
                <a:solidFill>
                  <a:srgbClr val="FF0000"/>
                </a:solidFill>
                <a:ea typeface="+mn-ea"/>
              </a:rPr>
              <a:t>Hold nucleus together</a:t>
            </a:r>
            <a:r>
              <a:rPr lang="en-US" sz="2400" dirty="0">
                <a:ea typeface="+mn-ea"/>
              </a:rPr>
              <a:t> by </a:t>
            </a:r>
            <a:r>
              <a:rPr lang="en-US" sz="2400" dirty="0">
                <a:solidFill>
                  <a:srgbClr val="FF0000"/>
                </a:solidFill>
                <a:ea typeface="+mn-ea"/>
              </a:rPr>
              <a:t>overcoming the repelling protons</a:t>
            </a:r>
            <a:r>
              <a:rPr lang="en-US" sz="2400" dirty="0">
                <a:ea typeface="+mn-ea"/>
              </a:rPr>
              <a:t> in nucleus:</a:t>
            </a:r>
          </a:p>
          <a:p>
            <a:pPr eaLnBrk="1" hangingPunct="1">
              <a:defRPr/>
            </a:pPr>
            <a:endParaRPr lang="en-US" sz="2400" dirty="0">
              <a:ea typeface="+mn-ea"/>
            </a:endParaRPr>
          </a:p>
          <a:p>
            <a:pPr eaLnBrk="1" hangingPunct="1">
              <a:defRPr/>
            </a:pPr>
            <a:endParaRPr lang="en-US" sz="2400" dirty="0">
              <a:ea typeface="+mn-ea"/>
            </a:endParaRPr>
          </a:p>
          <a:p>
            <a:pPr marL="0" indent="0" eaLnBrk="1" hangingPunct="1">
              <a:buNone/>
              <a:defRPr/>
            </a:pPr>
            <a:endParaRPr lang="en-US" sz="2400" dirty="0">
              <a:ea typeface="+mn-ea"/>
            </a:endParaRPr>
          </a:p>
          <a:p>
            <a:pPr lvl="1" eaLnBrk="1" hangingPunct="1">
              <a:defRPr/>
            </a:pPr>
            <a:r>
              <a:rPr lang="en-US" sz="2000" dirty="0">
                <a:solidFill>
                  <a:srgbClr val="FF0000"/>
                </a:solidFill>
              </a:rPr>
              <a:t>Strength</a:t>
            </a:r>
            <a:r>
              <a:rPr lang="en-US" sz="2000" dirty="0"/>
              <a:t> of the nuclear strong-force determines </a:t>
            </a:r>
            <a:r>
              <a:rPr lang="en-US" sz="2000" dirty="0">
                <a:solidFill>
                  <a:srgbClr val="FF0000"/>
                </a:solidFill>
              </a:rPr>
              <a:t>how fast nuclear reactions will proceed</a:t>
            </a:r>
          </a:p>
          <a:p>
            <a:pPr marL="349250" lvl="1" indent="0" eaLnBrk="1" hangingPunct="1">
              <a:buNone/>
              <a:defRPr/>
            </a:pPr>
            <a:endParaRPr lang="en-US" sz="2000" dirty="0">
              <a:solidFill>
                <a:srgbClr val="FF0000"/>
              </a:solidFill>
            </a:endParaRPr>
          </a:p>
          <a:p>
            <a:pPr lvl="1" eaLnBrk="1" hangingPunct="1">
              <a:defRPr/>
            </a:pPr>
            <a:r>
              <a:rPr lang="en-US" sz="2000" dirty="0">
                <a:solidFill>
                  <a:srgbClr val="FF0000"/>
                </a:solidFill>
              </a:rPr>
              <a:t>1000 times stronger than EM force!!!</a:t>
            </a:r>
          </a:p>
        </p:txBody>
      </p:sp>
      <p:sp>
        <p:nvSpPr>
          <p:cNvPr id="13314" name="Rectangle 2"/>
          <p:cNvSpPr>
            <a:spLocks noGrp="1" noChangeArrowheads="1"/>
          </p:cNvSpPr>
          <p:nvPr>
            <p:ph type="title"/>
          </p:nvPr>
        </p:nvSpPr>
        <p:spPr>
          <a:xfrm>
            <a:off x="549275" y="107576"/>
            <a:ext cx="8042276" cy="841582"/>
          </a:xfrm>
        </p:spPr>
        <p:txBody>
          <a:bodyPr/>
          <a:lstStyle/>
          <a:p>
            <a:pPr eaLnBrk="1" hangingPunct="1"/>
            <a:r>
              <a:rPr lang="en-US" dirty="0">
                <a:latin typeface="Times New Roman" charset="0"/>
              </a:rPr>
              <a:t>Nuclear Strong-force</a:t>
            </a:r>
          </a:p>
        </p:txBody>
      </p:sp>
      <p:sp>
        <p:nvSpPr>
          <p:cNvPr id="13316" name="Oval 4"/>
          <p:cNvSpPr>
            <a:spLocks noChangeArrowheads="1"/>
          </p:cNvSpPr>
          <p:nvPr/>
        </p:nvSpPr>
        <p:spPr bwMode="auto">
          <a:xfrm>
            <a:off x="3886200" y="2667000"/>
            <a:ext cx="457200" cy="45720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9525">
            <a:solidFill>
              <a:schemeClr val="tx1"/>
            </a:solidFill>
            <a:round/>
            <a:headEnd/>
            <a:tailEnd/>
          </a:ln>
          <a:effectLst/>
        </p:spPr>
        <p:txBody>
          <a:bodyPr wrap="none" anchor="ctr"/>
          <a:lstStyle/>
          <a:p>
            <a:pPr>
              <a:defRPr/>
            </a:pPr>
            <a:endParaRPr lang="en-US">
              <a:latin typeface="Times New Roman" pitchFamily="1" charset="0"/>
              <a:ea typeface="+mn-ea"/>
            </a:endParaRPr>
          </a:p>
        </p:txBody>
      </p:sp>
      <p:sp>
        <p:nvSpPr>
          <p:cNvPr id="29702" name="Oval 5"/>
          <p:cNvSpPr>
            <a:spLocks noChangeArrowheads="1"/>
          </p:cNvSpPr>
          <p:nvPr/>
        </p:nvSpPr>
        <p:spPr bwMode="auto">
          <a:xfrm>
            <a:off x="3962400" y="2971800"/>
            <a:ext cx="457200" cy="457200"/>
          </a:xfrm>
          <a:prstGeom prst="ellipse">
            <a:avLst/>
          </a:prstGeom>
          <a:gradFill rotWithShape="0">
            <a:gsLst>
              <a:gs pos="0">
                <a:srgbClr val="FF0000"/>
              </a:gs>
              <a:gs pos="100000">
                <a:srgbClr val="760000"/>
              </a:gs>
            </a:gsLst>
            <a:path path="shape">
              <a:fillToRect l="50000" t="50000" r="50000" b="50000"/>
            </a:path>
          </a:gradFill>
          <a:ln w="9525">
            <a:solidFill>
              <a:schemeClr val="tx1"/>
            </a:solidFill>
            <a:round/>
            <a:headEnd/>
            <a:tailEnd/>
          </a:ln>
        </p:spPr>
        <p:txBody>
          <a:bodyPr wrap="none" anchor="ctr"/>
          <a:lstStyle/>
          <a:p>
            <a:endParaRPr lang="en-US"/>
          </a:p>
        </p:txBody>
      </p:sp>
      <p:sp>
        <p:nvSpPr>
          <p:cNvPr id="29703" name="Oval 6"/>
          <p:cNvSpPr>
            <a:spLocks noChangeArrowheads="1"/>
          </p:cNvSpPr>
          <p:nvPr/>
        </p:nvSpPr>
        <p:spPr bwMode="auto">
          <a:xfrm>
            <a:off x="4267200" y="2590800"/>
            <a:ext cx="457200" cy="457200"/>
          </a:xfrm>
          <a:prstGeom prst="ellipse">
            <a:avLst/>
          </a:prstGeom>
          <a:gradFill rotWithShape="0">
            <a:gsLst>
              <a:gs pos="0">
                <a:srgbClr val="FF0000"/>
              </a:gs>
              <a:gs pos="100000">
                <a:srgbClr val="760000"/>
              </a:gs>
            </a:gsLst>
            <a:path path="shape">
              <a:fillToRect l="50000" t="50000" r="50000" b="50000"/>
            </a:path>
          </a:gradFill>
          <a:ln w="9525">
            <a:solidFill>
              <a:schemeClr val="tx1"/>
            </a:solidFill>
            <a:round/>
            <a:headEnd/>
            <a:tailEnd/>
          </a:ln>
        </p:spPr>
        <p:txBody>
          <a:bodyPr wrap="none" anchor="ctr"/>
          <a:lstStyle/>
          <a:p>
            <a:endParaRPr lang="en-US"/>
          </a:p>
        </p:txBody>
      </p:sp>
      <p:sp>
        <p:nvSpPr>
          <p:cNvPr id="13320" name="Oval 8"/>
          <p:cNvSpPr>
            <a:spLocks noChangeArrowheads="1"/>
          </p:cNvSpPr>
          <p:nvPr/>
        </p:nvSpPr>
        <p:spPr bwMode="auto">
          <a:xfrm>
            <a:off x="4343400" y="2895600"/>
            <a:ext cx="457200" cy="45720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9525">
            <a:solidFill>
              <a:schemeClr val="tx1"/>
            </a:solidFill>
            <a:round/>
            <a:headEnd/>
            <a:tailEnd/>
          </a:ln>
          <a:effectLst/>
        </p:spPr>
        <p:txBody>
          <a:bodyPr wrap="none" anchor="ctr"/>
          <a:lstStyle/>
          <a:p>
            <a:pPr>
              <a:defRPr/>
            </a:pPr>
            <a:endParaRPr lang="en-US">
              <a:latin typeface="Times New Roman" pitchFamily="1" charset="0"/>
              <a:ea typeface="+mn-ea"/>
            </a:endParaRPr>
          </a:p>
        </p:txBody>
      </p:sp>
      <p:sp>
        <p:nvSpPr>
          <p:cNvPr id="29705" name="Rectangle 10"/>
          <p:cNvSpPr>
            <a:spLocks noChangeArrowheads="1"/>
          </p:cNvSpPr>
          <p:nvPr/>
        </p:nvSpPr>
        <p:spPr bwMode="auto">
          <a:xfrm>
            <a:off x="2442411" y="2393156"/>
            <a:ext cx="1270000" cy="519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2800" dirty="0">
                <a:solidFill>
                  <a:srgbClr val="FFFF00"/>
                </a:solidFill>
              </a:rPr>
              <a:t>neutron</a:t>
            </a:r>
          </a:p>
        </p:txBody>
      </p:sp>
      <p:sp>
        <p:nvSpPr>
          <p:cNvPr id="29706" name="Rectangle 11"/>
          <p:cNvSpPr>
            <a:spLocks noChangeArrowheads="1"/>
          </p:cNvSpPr>
          <p:nvPr/>
        </p:nvSpPr>
        <p:spPr bwMode="auto">
          <a:xfrm>
            <a:off x="4724400" y="3124200"/>
            <a:ext cx="1270000" cy="519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2800">
                <a:solidFill>
                  <a:srgbClr val="FFFF00"/>
                </a:solidFill>
              </a:rPr>
              <a:t>neutron</a:t>
            </a:r>
          </a:p>
        </p:txBody>
      </p:sp>
      <p:sp>
        <p:nvSpPr>
          <p:cNvPr id="29707" name="Rectangle 12"/>
          <p:cNvSpPr>
            <a:spLocks noChangeArrowheads="1"/>
          </p:cNvSpPr>
          <p:nvPr/>
        </p:nvSpPr>
        <p:spPr bwMode="auto">
          <a:xfrm>
            <a:off x="2971800" y="3276600"/>
            <a:ext cx="1112838" cy="519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2800">
                <a:solidFill>
                  <a:srgbClr val="FFFF00"/>
                </a:solidFill>
              </a:rPr>
              <a:t>proton</a:t>
            </a:r>
          </a:p>
        </p:txBody>
      </p:sp>
      <p:sp>
        <p:nvSpPr>
          <p:cNvPr id="29708" name="Rectangle 13"/>
          <p:cNvSpPr>
            <a:spLocks noChangeArrowheads="1"/>
          </p:cNvSpPr>
          <p:nvPr/>
        </p:nvSpPr>
        <p:spPr bwMode="auto">
          <a:xfrm>
            <a:off x="4572000" y="2133600"/>
            <a:ext cx="1112838" cy="519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2800" dirty="0">
                <a:solidFill>
                  <a:srgbClr val="FFFF00"/>
                </a:solidFill>
              </a:rPr>
              <a:t>proton</a:t>
            </a:r>
          </a:p>
        </p:txBody>
      </p:sp>
    </p:spTree>
    <p:extLst>
      <p:ext uri="{BB962C8B-B14F-4D97-AF65-F5344CB8AC3E}">
        <p14:creationId xmlns:p14="http://schemas.microsoft.com/office/powerpoint/2010/main" val="10387066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a:t>Spring 2008</a:t>
            </a:r>
          </a:p>
        </p:txBody>
      </p:sp>
      <p:sp>
        <p:nvSpPr>
          <p:cNvPr id="9219"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C1832E3F-34F0-974E-847E-16801FEBDEE5}" type="slidenum">
              <a:rPr lang="en-US" sz="1400"/>
              <a:pPr eaLnBrk="1" hangingPunct="1"/>
              <a:t>39</a:t>
            </a:fld>
            <a:endParaRPr lang="en-US" sz="1400"/>
          </a:p>
        </p:txBody>
      </p:sp>
      <p:sp>
        <p:nvSpPr>
          <p:cNvPr id="18434" name="Rectangle 2"/>
          <p:cNvSpPr>
            <a:spLocks noGrp="1" noChangeArrowheads="1"/>
          </p:cNvSpPr>
          <p:nvPr>
            <p:ph type="title"/>
          </p:nvPr>
        </p:nvSpPr>
        <p:spPr>
          <a:xfrm>
            <a:off x="0" y="533400"/>
            <a:ext cx="9144000" cy="838200"/>
          </a:xfrm>
        </p:spPr>
        <p:txBody>
          <a:bodyPr/>
          <a:lstStyle/>
          <a:p>
            <a:pPr eaLnBrk="1" hangingPunct="1"/>
            <a:r>
              <a:rPr lang="en-US">
                <a:latin typeface="Times New Roman" charset="0"/>
              </a:rPr>
              <a:t>The physics of atoms and their nuclei is well understood</a:t>
            </a:r>
          </a:p>
        </p:txBody>
      </p:sp>
      <p:sp>
        <p:nvSpPr>
          <p:cNvPr id="18435" name="Rectangle 3"/>
          <p:cNvSpPr>
            <a:spLocks noGrp="1" noChangeArrowheads="1"/>
          </p:cNvSpPr>
          <p:nvPr>
            <p:ph type="body" idx="1"/>
          </p:nvPr>
        </p:nvSpPr>
        <p:spPr>
          <a:xfrm>
            <a:off x="685800" y="1600200"/>
            <a:ext cx="7772400" cy="4648200"/>
          </a:xfrm>
        </p:spPr>
        <p:txBody>
          <a:bodyPr>
            <a:normAutofit fontScale="92500"/>
          </a:bodyPr>
          <a:lstStyle/>
          <a:p>
            <a:pPr eaLnBrk="1" hangingPunct="1"/>
            <a:r>
              <a:rPr lang="en-US" sz="2400" dirty="0">
                <a:latin typeface="Times New Roman" charset="0"/>
              </a:rPr>
              <a:t>The breakthroughs were made in the 1920</a:t>
            </a:r>
            <a:r>
              <a:rPr lang="ja-JP" altLang="en-US" sz="2400" dirty="0">
                <a:latin typeface="Times New Roman" charset="0"/>
              </a:rPr>
              <a:t>’</a:t>
            </a:r>
            <a:r>
              <a:rPr lang="en-US" sz="2400" dirty="0">
                <a:latin typeface="Times New Roman" charset="0"/>
              </a:rPr>
              <a:t>s </a:t>
            </a:r>
            <a:r>
              <a:rPr lang="en-US" sz="2400" dirty="0">
                <a:latin typeface="Times New Roman" charset="0"/>
                <a:cs typeface="Times New Roman" charset="0"/>
              </a:rPr>
              <a:t>–</a:t>
            </a:r>
            <a:r>
              <a:rPr lang="en-US" sz="2400" dirty="0">
                <a:latin typeface="Times New Roman" charset="0"/>
              </a:rPr>
              <a:t> 1930</a:t>
            </a:r>
            <a:r>
              <a:rPr lang="ja-JP" altLang="en-US" sz="2400" dirty="0">
                <a:latin typeface="Times New Roman" charset="0"/>
              </a:rPr>
              <a:t>’</a:t>
            </a:r>
            <a:r>
              <a:rPr lang="en-US" sz="2400" dirty="0">
                <a:latin typeface="Times New Roman" charset="0"/>
              </a:rPr>
              <a:t>s</a:t>
            </a:r>
          </a:p>
          <a:p>
            <a:pPr lvl="1" eaLnBrk="1" hangingPunct="1"/>
            <a:r>
              <a:rPr lang="en-US" sz="2000" dirty="0">
                <a:latin typeface="Times New Roman" charset="0"/>
              </a:rPr>
              <a:t>Quantum Mechanics – discrete energy levels</a:t>
            </a:r>
          </a:p>
          <a:p>
            <a:pPr lvl="1" eaLnBrk="1" hangingPunct="1"/>
            <a:r>
              <a:rPr lang="en-US" sz="2000" dirty="0">
                <a:latin typeface="Times New Roman" charset="0"/>
              </a:rPr>
              <a:t>Relativity – things are different when you</a:t>
            </a:r>
            <a:r>
              <a:rPr lang="en-CA" sz="2000" dirty="0">
                <a:latin typeface="Times New Roman" charset="0"/>
              </a:rPr>
              <a:t>’</a:t>
            </a:r>
            <a:r>
              <a:rPr lang="en-US" sz="2000" dirty="0">
                <a:latin typeface="Times New Roman" charset="0"/>
              </a:rPr>
              <a:t>re moving very fast!</a:t>
            </a:r>
          </a:p>
          <a:p>
            <a:pPr eaLnBrk="1" hangingPunct="1"/>
            <a:r>
              <a:rPr lang="en-US" sz="2400" dirty="0">
                <a:latin typeface="Times New Roman" charset="0"/>
              </a:rPr>
              <a:t>Evidence for depth of understanding is all around you</a:t>
            </a:r>
          </a:p>
          <a:p>
            <a:pPr lvl="1" eaLnBrk="1" hangingPunct="1"/>
            <a:r>
              <a:rPr lang="en-US" sz="2000" dirty="0">
                <a:latin typeface="Times New Roman" charset="0"/>
              </a:rPr>
              <a:t>Lasers</a:t>
            </a:r>
          </a:p>
          <a:p>
            <a:pPr lvl="1" eaLnBrk="1" hangingPunct="1"/>
            <a:r>
              <a:rPr lang="en-US" sz="2000" dirty="0">
                <a:latin typeface="Times New Roman" charset="0"/>
              </a:rPr>
              <a:t>Microwave ovens</a:t>
            </a:r>
          </a:p>
          <a:p>
            <a:pPr lvl="1" eaLnBrk="1" hangingPunct="1"/>
            <a:r>
              <a:rPr lang="en-US" sz="2000" dirty="0">
                <a:latin typeface="Times New Roman" charset="0"/>
              </a:rPr>
              <a:t>X-ray imaging </a:t>
            </a:r>
          </a:p>
          <a:p>
            <a:pPr lvl="1" eaLnBrk="1" hangingPunct="1"/>
            <a:r>
              <a:rPr lang="en-US" sz="2000" dirty="0">
                <a:latin typeface="Times New Roman" charset="0"/>
              </a:rPr>
              <a:t>Fluorescent lights</a:t>
            </a:r>
          </a:p>
          <a:p>
            <a:pPr lvl="1" eaLnBrk="1" hangingPunct="1"/>
            <a:r>
              <a:rPr lang="en-US" sz="2000" dirty="0">
                <a:latin typeface="Times New Roman" charset="0"/>
              </a:rPr>
              <a:t>Nuclear power</a:t>
            </a:r>
          </a:p>
          <a:p>
            <a:pPr eaLnBrk="1" hangingPunct="1"/>
            <a:r>
              <a:rPr lang="en-US" sz="2400" dirty="0">
                <a:latin typeface="Times New Roman" charset="0"/>
              </a:rPr>
              <a:t>Quantum Mechanics helps us understand the basic properties of atoms, and explains the grouping in the Periodic Table</a:t>
            </a:r>
          </a:p>
        </p:txBody>
      </p:sp>
    </p:spTree>
    <p:extLst>
      <p:ext uri="{BB962C8B-B14F-4D97-AF65-F5344CB8AC3E}">
        <p14:creationId xmlns:p14="http://schemas.microsoft.com/office/powerpoint/2010/main" val="2595657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Differing Points of View</a:t>
            </a:r>
          </a:p>
        </p:txBody>
      </p:sp>
      <p:sp>
        <p:nvSpPr>
          <p:cNvPr id="9" name="TextBox 8"/>
          <p:cNvSpPr txBox="1"/>
          <p:nvPr/>
        </p:nvSpPr>
        <p:spPr>
          <a:xfrm>
            <a:off x="2006215" y="5163780"/>
            <a:ext cx="5209914" cy="646331"/>
          </a:xfrm>
          <a:prstGeom prst="rect">
            <a:avLst/>
          </a:prstGeom>
          <a:noFill/>
        </p:spPr>
        <p:txBody>
          <a:bodyPr wrap="square" rtlCol="0">
            <a:spAutoFit/>
          </a:bodyPr>
          <a:lstStyle/>
          <a:p>
            <a:r>
              <a:rPr lang="en-US" dirty="0"/>
              <a:t>  Main Path through the Garden at </a:t>
            </a:r>
            <a:r>
              <a:rPr lang="en-US" dirty="0" err="1"/>
              <a:t>Giverny</a:t>
            </a:r>
            <a:endParaRPr lang="en-US" dirty="0"/>
          </a:p>
          <a:p>
            <a:r>
              <a:rPr lang="en-US" dirty="0"/>
              <a:t>   Photo-realism vs. Impressionism [Monet] </a:t>
            </a:r>
          </a:p>
        </p:txBody>
      </p:sp>
      <p:pic>
        <p:nvPicPr>
          <p:cNvPr id="6" name="Picture 5" descr="DSCF0062.jpg"/>
          <p:cNvPicPr>
            <a:picLocks noChangeAspect="1"/>
          </p:cNvPicPr>
          <p:nvPr/>
        </p:nvPicPr>
        <p:blipFill>
          <a:blip r:embed="rId2"/>
          <a:stretch>
            <a:fillRect/>
          </a:stretch>
        </p:blipFill>
        <p:spPr>
          <a:xfrm>
            <a:off x="781025" y="1792850"/>
            <a:ext cx="3946928" cy="3083538"/>
          </a:xfrm>
          <a:prstGeom prst="rect">
            <a:avLst/>
          </a:prstGeom>
        </p:spPr>
      </p:pic>
      <p:pic>
        <p:nvPicPr>
          <p:cNvPr id="10" name="Picture 9" descr="Monet-1650.jpg"/>
          <p:cNvPicPr>
            <a:picLocks noChangeAspect="1"/>
          </p:cNvPicPr>
          <p:nvPr/>
        </p:nvPicPr>
        <p:blipFill>
          <a:blip r:embed="rId3"/>
          <a:stretch>
            <a:fillRect/>
          </a:stretch>
        </p:blipFill>
        <p:spPr>
          <a:xfrm>
            <a:off x="5109534" y="1792850"/>
            <a:ext cx="3187377" cy="3079592"/>
          </a:xfrm>
          <a:prstGeom prst="rect">
            <a:avLst/>
          </a:prstGeom>
        </p:spPr>
      </p:pic>
    </p:spTree>
    <p:extLst>
      <p:ext uri="{BB962C8B-B14F-4D97-AF65-F5344CB8AC3E}">
        <p14:creationId xmlns:p14="http://schemas.microsoft.com/office/powerpoint/2010/main" val="37144034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Proton Substructure</a:t>
            </a:r>
          </a:p>
        </p:txBody>
      </p:sp>
      <p:sp>
        <p:nvSpPr>
          <p:cNvPr id="3" name="Content Placeholder 2"/>
          <p:cNvSpPr>
            <a:spLocks noGrp="1"/>
          </p:cNvSpPr>
          <p:nvPr>
            <p:ph idx="1"/>
          </p:nvPr>
        </p:nvSpPr>
        <p:spPr/>
        <p:txBody>
          <a:bodyPr/>
          <a:lstStyle/>
          <a:p>
            <a:r>
              <a:rPr lang="en-US" dirty="0"/>
              <a:t>In the 1950’s, experimenters at SLAC carried out experiments using high energy electrons on protons … hmmm … sounds a bit like Rutherford’s experiments!</a:t>
            </a:r>
          </a:p>
          <a:p>
            <a:r>
              <a:rPr lang="en-US" dirty="0"/>
              <a:t>In fact, it was EXACTLY the same idea!!!</a:t>
            </a:r>
          </a:p>
          <a:p>
            <a:r>
              <a:rPr lang="en-US" dirty="0"/>
              <a:t>Expect lots of electrons scattered at small angles, and none (or very few) at large angles …</a:t>
            </a:r>
          </a:p>
          <a:p>
            <a:r>
              <a:rPr lang="en-US" dirty="0"/>
              <a:t>Much more difficult experiment than Rutherford!</a:t>
            </a:r>
          </a:p>
        </p:txBody>
      </p:sp>
    </p:spTree>
    <p:extLst>
      <p:ext uri="{BB962C8B-B14F-4D97-AF65-F5344CB8AC3E}">
        <p14:creationId xmlns:p14="http://schemas.microsoft.com/office/powerpoint/2010/main" val="28300720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lstStyle/>
          <a:p>
            <a:r>
              <a:rPr lang="en-US" dirty="0"/>
              <a:t>The data looked almost EXACTLY like Rutherford’s data!</a:t>
            </a:r>
          </a:p>
          <a:p>
            <a:r>
              <a:rPr lang="en-US" dirty="0"/>
              <a:t>The conclusion:  The electric charge of the proton must NOT be uniformly distributed, but in fact must be concentrated into several much smaller objects inside the proton</a:t>
            </a:r>
          </a:p>
          <a:p>
            <a:r>
              <a:rPr lang="en-US" dirty="0"/>
              <a:t>The objects were called QUARKS (by Murray Gell-Mann)</a:t>
            </a:r>
          </a:p>
        </p:txBody>
      </p:sp>
    </p:spTree>
    <p:extLst>
      <p:ext uri="{BB962C8B-B14F-4D97-AF65-F5344CB8AC3E}">
        <p14:creationId xmlns:p14="http://schemas.microsoft.com/office/powerpoint/2010/main" val="19102359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a:xfrm>
            <a:off x="685800" y="152400"/>
            <a:ext cx="7772400" cy="685800"/>
          </a:xfrm>
        </p:spPr>
        <p:txBody>
          <a:bodyPr/>
          <a:lstStyle/>
          <a:p>
            <a:r>
              <a:rPr lang="en-US" sz="3600" dirty="0"/>
              <a:t>Quarks, Hadrons and all that…</a:t>
            </a:r>
          </a:p>
        </p:txBody>
      </p:sp>
      <p:graphicFrame>
        <p:nvGraphicFramePr>
          <p:cNvPr id="120865" name="Group 33"/>
          <p:cNvGraphicFramePr>
            <a:graphicFrameLocks noGrp="1"/>
          </p:cNvGraphicFramePr>
          <p:nvPr>
            <p:extLst>
              <p:ext uri="{D42A27DB-BD31-4B8C-83A1-F6EECF244321}">
                <p14:modId xmlns:p14="http://schemas.microsoft.com/office/powerpoint/2010/main" val="1917898976"/>
              </p:ext>
            </p:extLst>
          </p:nvPr>
        </p:nvGraphicFramePr>
        <p:xfrm>
          <a:off x="1429269" y="1143000"/>
          <a:ext cx="5562600" cy="4450525"/>
        </p:xfrm>
        <a:graphic>
          <a:graphicData uri="http://schemas.openxmlformats.org/drawingml/2006/table">
            <a:tbl>
              <a:tblPr/>
              <a:tblGrid>
                <a:gridCol w="1530350">
                  <a:extLst>
                    <a:ext uri="{9D8B030D-6E8A-4147-A177-3AD203B41FA5}">
                      <a16:colId xmlns:a16="http://schemas.microsoft.com/office/drawing/2014/main" val="20000"/>
                    </a:ext>
                  </a:extLst>
                </a:gridCol>
                <a:gridCol w="1250950">
                  <a:extLst>
                    <a:ext uri="{9D8B030D-6E8A-4147-A177-3AD203B41FA5}">
                      <a16:colId xmlns:a16="http://schemas.microsoft.com/office/drawing/2014/main" val="20001"/>
                    </a:ext>
                  </a:extLst>
                </a:gridCol>
                <a:gridCol w="1390650">
                  <a:extLst>
                    <a:ext uri="{9D8B030D-6E8A-4147-A177-3AD203B41FA5}">
                      <a16:colId xmlns:a16="http://schemas.microsoft.com/office/drawing/2014/main" val="20002"/>
                    </a:ext>
                  </a:extLst>
                </a:gridCol>
                <a:gridCol w="1390650">
                  <a:extLst>
                    <a:ext uri="{9D8B030D-6E8A-4147-A177-3AD203B41FA5}">
                      <a16:colId xmlns:a16="http://schemas.microsoft.com/office/drawing/2014/main" val="20003"/>
                    </a:ext>
                  </a:extLst>
                </a:gridCol>
              </a:tblGrid>
              <a:tr h="914400">
                <a:tc row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charset="0"/>
                        <a:ea typeface="ＭＳ Ｐゴシック" charset="0"/>
                      </a:endParaRP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3">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3200" b="0" i="0" u="none" strike="noStrike" cap="none" normalizeH="0" baseline="0">
                          <a:ln>
                            <a:noFill/>
                          </a:ln>
                          <a:solidFill>
                            <a:schemeClr val="tx1"/>
                          </a:solidFill>
                          <a:effectLst/>
                          <a:latin typeface="Times New Roman" charset="0"/>
                          <a:ea typeface="ＭＳ Ｐゴシック" charset="0"/>
                        </a:rPr>
                        <a:t>Generations</a:t>
                      </a:r>
                      <a:br>
                        <a:rPr kumimoji="0" lang="en-US" sz="3200" b="0" i="0" u="none" strike="noStrike" cap="none" normalizeH="0" baseline="0">
                          <a:ln>
                            <a:noFill/>
                          </a:ln>
                          <a:solidFill>
                            <a:schemeClr val="tx1"/>
                          </a:solidFill>
                          <a:effectLst/>
                          <a:latin typeface="Times New Roman" charset="0"/>
                          <a:ea typeface="ＭＳ Ｐゴシック" charset="0"/>
                        </a:rPr>
                      </a:br>
                      <a:endParaRPr kumimoji="0" lang="en-US" sz="3200" b="0" i="0" u="none" strike="noStrike" cap="none" normalizeH="0" baseline="0">
                        <a:ln>
                          <a:noFill/>
                        </a:ln>
                        <a:solidFill>
                          <a:schemeClr val="tx1"/>
                        </a:solidFill>
                        <a:effectLst/>
                        <a:latin typeface="Times New Roman" charset="0"/>
                        <a:ea typeface="ＭＳ Ｐゴシック" charset="0"/>
                      </a:endParaRP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749300">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3200" b="1" i="0" u="none" strike="noStrike" cap="none" normalizeH="0" baseline="0">
                          <a:ln>
                            <a:noFill/>
                          </a:ln>
                          <a:solidFill>
                            <a:schemeClr val="tx1"/>
                          </a:solidFill>
                          <a:effectLst/>
                          <a:latin typeface="Times New Roman" charset="0"/>
                          <a:ea typeface="ＭＳ Ｐゴシック" charset="0"/>
                        </a:rPr>
                        <a:t>I</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3200" b="1" i="0" u="none" strike="noStrike" cap="none" normalizeH="0" baseline="0">
                          <a:ln>
                            <a:noFill/>
                          </a:ln>
                          <a:solidFill>
                            <a:schemeClr val="tx1"/>
                          </a:solidFill>
                          <a:effectLst/>
                          <a:latin typeface="Times New Roman" charset="0"/>
                          <a:ea typeface="ＭＳ Ｐゴシック" charset="0"/>
                        </a:rPr>
                        <a:t>II</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9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3200" b="1" i="0" u="none" strike="noStrike" cap="none" normalizeH="0" baseline="0">
                          <a:ln>
                            <a:noFill/>
                          </a:ln>
                          <a:solidFill>
                            <a:schemeClr val="tx1"/>
                          </a:solidFill>
                          <a:effectLst/>
                          <a:latin typeface="Times New Roman" charset="0"/>
                          <a:ea typeface="ＭＳ Ｐゴシック" charset="0"/>
                        </a:rPr>
                        <a:t>III</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1"/>
                  </a:ext>
                </a:extLst>
              </a:tr>
              <a:tr h="121920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Times New Roman" charset="0"/>
                          <a:ea typeface="ＭＳ Ｐゴシック" charset="0"/>
                        </a:rPr>
                        <a:t>Charge =</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1" i="0" u="none" strike="noStrike" cap="none" normalizeH="0" baseline="0" dirty="0">
                          <a:ln>
                            <a:noFill/>
                          </a:ln>
                          <a:solidFill>
                            <a:schemeClr val="tx1"/>
                          </a:solidFill>
                          <a:effectLst/>
                          <a:latin typeface="Times New Roman" charset="0"/>
                          <a:ea typeface="ＭＳ Ｐゴシック" charset="0"/>
                        </a:rPr>
                        <a:t>+2/3</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u</a:t>
                      </a:r>
                      <a:br>
                        <a:rPr kumimoji="0" lang="en-US" sz="2400" b="1" i="0" u="none" strike="noStrike" cap="none" normalizeH="0" baseline="0" dirty="0">
                          <a:ln>
                            <a:noFill/>
                          </a:ln>
                          <a:solidFill>
                            <a:srgbClr val="FF0000"/>
                          </a:solidFill>
                          <a:effectLst/>
                          <a:latin typeface="Times New Roman" charset="0"/>
                          <a:ea typeface="ＭＳ Ｐゴシック" charset="0"/>
                        </a:rPr>
                      </a:br>
                      <a:r>
                        <a:rPr kumimoji="0" lang="en-US" sz="2400" b="1" i="0" u="none" strike="noStrike" cap="none" normalizeH="0" baseline="0" dirty="0">
                          <a:ln>
                            <a:noFill/>
                          </a:ln>
                          <a:solidFill>
                            <a:srgbClr val="FF0000"/>
                          </a:solidFill>
                          <a:effectLst/>
                          <a:latin typeface="Times New Roman" charset="0"/>
                          <a:ea typeface="ＭＳ Ｐゴシック" charset="0"/>
                        </a:rPr>
                        <a:t>(up)</a:t>
                      </a:r>
                      <a:endParaRPr kumimoji="0" lang="en-US" sz="5400" b="1" i="0" u="none" strike="noStrike" cap="none" normalizeH="0" baseline="0" dirty="0">
                        <a:ln>
                          <a:noFill/>
                        </a:ln>
                        <a:solidFill>
                          <a:srgbClr val="FF0000"/>
                        </a:solidFill>
                        <a:effectLst/>
                        <a:latin typeface="Times New Roman" charset="0"/>
                        <a:ea typeface="ＭＳ Ｐゴシック" charset="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c</a:t>
                      </a:r>
                      <a:br>
                        <a:rPr kumimoji="0" lang="en-US" sz="5400" b="1" i="0" u="none" strike="noStrike" cap="none" normalizeH="0" baseline="0" dirty="0">
                          <a:ln>
                            <a:noFill/>
                          </a:ln>
                          <a:solidFill>
                            <a:srgbClr val="FF0000"/>
                          </a:solidFill>
                          <a:effectLst/>
                          <a:latin typeface="Times New Roman" charset="0"/>
                          <a:ea typeface="ＭＳ Ｐゴシック" charset="0"/>
                        </a:rPr>
                      </a:br>
                      <a:r>
                        <a:rPr kumimoji="0" lang="en-US" sz="2400" b="1" i="0" u="none" strike="noStrike" cap="none" normalizeH="0" baseline="0" dirty="0">
                          <a:ln>
                            <a:noFill/>
                          </a:ln>
                          <a:solidFill>
                            <a:srgbClr val="FF0000"/>
                          </a:solidFill>
                          <a:effectLst/>
                          <a:latin typeface="Times New Roman" charset="0"/>
                          <a:ea typeface="ＭＳ Ｐゴシック" charset="0"/>
                        </a:rPr>
                        <a:t>(charm)</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9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t </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FF0000"/>
                          </a:solidFill>
                          <a:effectLst/>
                          <a:latin typeface="Times New Roman" charset="0"/>
                          <a:ea typeface="ＭＳ Ｐゴシック" charset="0"/>
                        </a:rPr>
                        <a:t>(top)</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2"/>
                  </a:ext>
                </a:extLst>
              </a:tr>
              <a:tr h="1281113">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Times New Roman" charset="0"/>
                          <a:ea typeface="ＭＳ Ｐゴシック" charset="0"/>
                        </a:rPr>
                        <a:t>Charge =</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1" i="0" u="none" strike="noStrike" cap="none" normalizeH="0" baseline="0" dirty="0">
                          <a:ln>
                            <a:noFill/>
                          </a:ln>
                          <a:solidFill>
                            <a:schemeClr val="tx1"/>
                          </a:solidFill>
                          <a:effectLst/>
                          <a:latin typeface="Times New Roman" charset="0"/>
                          <a:ea typeface="ＭＳ Ｐゴシック" charset="0"/>
                        </a:rPr>
                        <a:t>-1/3</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d</a:t>
                      </a:r>
                      <a:br>
                        <a:rPr kumimoji="0" lang="en-US" sz="5400" b="1" i="0" u="none" strike="noStrike" cap="none" normalizeH="0" baseline="0" dirty="0">
                          <a:ln>
                            <a:noFill/>
                          </a:ln>
                          <a:solidFill>
                            <a:srgbClr val="FF0000"/>
                          </a:solidFill>
                          <a:effectLst/>
                          <a:latin typeface="Times New Roman" charset="0"/>
                          <a:ea typeface="ＭＳ Ｐゴシック" charset="0"/>
                        </a:rPr>
                      </a:br>
                      <a:r>
                        <a:rPr kumimoji="0" lang="en-US" sz="2400" b="1" i="0" u="none" strike="noStrike" cap="none" normalizeH="0" baseline="0" dirty="0">
                          <a:ln>
                            <a:noFill/>
                          </a:ln>
                          <a:solidFill>
                            <a:srgbClr val="FF0000"/>
                          </a:solidFill>
                          <a:effectLst/>
                          <a:latin typeface="Times New Roman" charset="0"/>
                          <a:ea typeface="ＭＳ Ｐゴシック" charset="0"/>
                        </a:rPr>
                        <a:t>(down)</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s </a:t>
                      </a:r>
                      <a:r>
                        <a:rPr kumimoji="0" lang="en-US" sz="2400" b="1" i="0" u="none" strike="noStrike" cap="none" normalizeH="0" baseline="0" dirty="0">
                          <a:ln>
                            <a:noFill/>
                          </a:ln>
                          <a:solidFill>
                            <a:srgbClr val="FF0000"/>
                          </a:solidFill>
                          <a:effectLst/>
                          <a:latin typeface="Times New Roman" charset="0"/>
                          <a:ea typeface="ＭＳ Ｐゴシック" charset="0"/>
                        </a:rPr>
                        <a:t>(strange)</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99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b</a:t>
                      </a:r>
                      <a:br>
                        <a:rPr kumimoji="0" lang="en-US" sz="5400" b="1" i="0" u="none" strike="noStrike" cap="none" normalizeH="0" baseline="0" dirty="0">
                          <a:ln>
                            <a:noFill/>
                          </a:ln>
                          <a:solidFill>
                            <a:srgbClr val="FF0000"/>
                          </a:solidFill>
                          <a:effectLst/>
                          <a:latin typeface="Times New Roman" charset="0"/>
                          <a:ea typeface="ＭＳ Ｐゴシック" charset="0"/>
                        </a:rPr>
                      </a:br>
                      <a:r>
                        <a:rPr kumimoji="0" lang="en-US" sz="2400" b="1" i="0" u="none" strike="noStrike" cap="none" normalizeH="0" baseline="0" dirty="0">
                          <a:ln>
                            <a:noFill/>
                          </a:ln>
                          <a:solidFill>
                            <a:srgbClr val="FF0000"/>
                          </a:solidFill>
                          <a:effectLst/>
                          <a:latin typeface="Times New Roman" charset="0"/>
                          <a:ea typeface="ＭＳ Ｐゴシック" charset="0"/>
                        </a:rPr>
                        <a:t>(bottom)</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3"/>
                  </a:ext>
                </a:extLst>
              </a:tr>
            </a:tbl>
          </a:graphicData>
        </a:graphic>
      </p:graphicFrame>
      <p:sp>
        <p:nvSpPr>
          <p:cNvPr id="120859" name="Text Box 27"/>
          <p:cNvSpPr txBox="1">
            <a:spLocks noChangeArrowheads="1"/>
          </p:cNvSpPr>
          <p:nvPr/>
        </p:nvSpPr>
        <p:spPr bwMode="auto">
          <a:xfrm>
            <a:off x="2438400" y="5797550"/>
            <a:ext cx="6583363" cy="831850"/>
          </a:xfrm>
          <a:prstGeom prst="rect">
            <a:avLst/>
          </a:prstGeom>
          <a:solidFill>
            <a:srgbClr val="FF9966"/>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400">
                <a:latin typeface="Times New Roman" charset="0"/>
              </a:rPr>
              <a:t>Also, each quark has a corresponding antiquark.</a:t>
            </a:r>
            <a:br>
              <a:rPr lang="en-US" sz="2400">
                <a:latin typeface="Times New Roman" charset="0"/>
              </a:rPr>
            </a:br>
            <a:r>
              <a:rPr lang="en-US" sz="2400">
                <a:latin typeface="Times New Roman" charset="0"/>
              </a:rPr>
              <a:t>The </a:t>
            </a:r>
            <a:r>
              <a:rPr lang="en-US" sz="2400" b="1">
                <a:solidFill>
                  <a:schemeClr val="accent2"/>
                </a:solidFill>
                <a:latin typeface="Times New Roman" charset="0"/>
              </a:rPr>
              <a:t>antiquarks</a:t>
            </a:r>
            <a:r>
              <a:rPr lang="en-US" sz="2400">
                <a:latin typeface="Times New Roman" charset="0"/>
              </a:rPr>
              <a:t> have </a:t>
            </a:r>
            <a:r>
              <a:rPr lang="en-US" sz="2400" b="1">
                <a:solidFill>
                  <a:schemeClr val="accent2"/>
                </a:solidFill>
                <a:latin typeface="Times New Roman" charset="0"/>
              </a:rPr>
              <a:t>opposite charge</a:t>
            </a:r>
            <a:r>
              <a:rPr lang="en-US" sz="2400">
                <a:latin typeface="Times New Roman" charset="0"/>
              </a:rPr>
              <a:t> to the quarks</a:t>
            </a:r>
          </a:p>
        </p:txBody>
      </p:sp>
      <p:sp>
        <p:nvSpPr>
          <p:cNvPr id="120863" name="AutoShape 31"/>
          <p:cNvSpPr>
            <a:spLocks noChangeArrowheads="1"/>
          </p:cNvSpPr>
          <p:nvPr/>
        </p:nvSpPr>
        <p:spPr bwMode="auto">
          <a:xfrm>
            <a:off x="4876800" y="1676400"/>
            <a:ext cx="3733800" cy="485775"/>
          </a:xfrm>
          <a:custGeom>
            <a:avLst/>
            <a:gdLst>
              <a:gd name="G0" fmla="+- 17502 0 0"/>
              <a:gd name="G1" fmla="+- 5082 0 0"/>
              <a:gd name="G2" fmla="+- 21600 0 5082"/>
              <a:gd name="G3" fmla="+- 10800 0 5082"/>
              <a:gd name="G4" fmla="+- 21600 0 17502"/>
              <a:gd name="G5" fmla="*/ G4 G3 10800"/>
              <a:gd name="G6" fmla="+- 21600 0 G5"/>
              <a:gd name="T0" fmla="*/ 17502 w 21600"/>
              <a:gd name="T1" fmla="*/ 0 h 21600"/>
              <a:gd name="T2" fmla="*/ 0 w 21600"/>
              <a:gd name="T3" fmla="*/ 10800 h 21600"/>
              <a:gd name="T4" fmla="*/ 17502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7502" y="0"/>
                </a:moveTo>
                <a:lnTo>
                  <a:pt x="17502" y="5082"/>
                </a:lnTo>
                <a:lnTo>
                  <a:pt x="3375" y="5082"/>
                </a:lnTo>
                <a:lnTo>
                  <a:pt x="3375" y="16518"/>
                </a:lnTo>
                <a:lnTo>
                  <a:pt x="17502" y="16518"/>
                </a:lnTo>
                <a:lnTo>
                  <a:pt x="17502" y="21600"/>
                </a:lnTo>
                <a:lnTo>
                  <a:pt x="21600" y="10800"/>
                </a:lnTo>
                <a:close/>
              </a:path>
              <a:path w="21600" h="21600">
                <a:moveTo>
                  <a:pt x="1350" y="5082"/>
                </a:moveTo>
                <a:lnTo>
                  <a:pt x="1350" y="16518"/>
                </a:lnTo>
                <a:lnTo>
                  <a:pt x="2700" y="16518"/>
                </a:lnTo>
                <a:lnTo>
                  <a:pt x="2700" y="5082"/>
                </a:lnTo>
                <a:close/>
              </a:path>
              <a:path w="21600" h="21600">
                <a:moveTo>
                  <a:pt x="0" y="5082"/>
                </a:moveTo>
                <a:lnTo>
                  <a:pt x="0" y="16518"/>
                </a:lnTo>
                <a:lnTo>
                  <a:pt x="675" y="16518"/>
                </a:lnTo>
                <a:lnTo>
                  <a:pt x="675" y="5082"/>
                </a:lnTo>
                <a:close/>
              </a:path>
            </a:pathLst>
          </a:custGeom>
          <a:solidFill>
            <a:srgbClr val="FF9966"/>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a:latin typeface="Times New Roman" charset="0"/>
              </a:rPr>
              <a:t>Increasing mass</a:t>
            </a:r>
          </a:p>
        </p:txBody>
      </p:sp>
    </p:spTree>
    <p:extLst>
      <p:ext uri="{BB962C8B-B14F-4D97-AF65-F5344CB8AC3E}">
        <p14:creationId xmlns:p14="http://schemas.microsoft.com/office/powerpoint/2010/main" val="30477226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2614308"/>
            <a:ext cx="8042276" cy="1336956"/>
          </a:xfrm>
        </p:spPr>
        <p:txBody>
          <a:bodyPr/>
          <a:lstStyle/>
          <a:p>
            <a:r>
              <a:rPr lang="en-US" dirty="0"/>
              <a:t>Back to Cosmology!</a:t>
            </a:r>
          </a:p>
        </p:txBody>
      </p:sp>
    </p:spTree>
    <p:extLst>
      <p:ext uri="{BB962C8B-B14F-4D97-AF65-F5344CB8AC3E}">
        <p14:creationId xmlns:p14="http://schemas.microsoft.com/office/powerpoint/2010/main" val="34245054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Milky Way</a:t>
            </a:r>
          </a:p>
        </p:txBody>
      </p:sp>
      <p:pic>
        <p:nvPicPr>
          <p:cNvPr id="4" name="Content Placeholder 3" descr="Under_the_Milky_Way.jpg"/>
          <p:cNvPicPr>
            <a:picLocks noGrp="1" noChangeAspect="1"/>
          </p:cNvPicPr>
          <p:nvPr>
            <p:ph sz="quarter" idx="1"/>
          </p:nvPr>
        </p:nvPicPr>
        <p:blipFill>
          <a:blip r:embed="rId2"/>
          <a:srcRect l="-66682" r="-66682"/>
          <a:stretch>
            <a:fillRect/>
          </a:stretch>
        </p:blipFill>
        <p:spPr/>
      </p:pic>
    </p:spTree>
    <p:extLst>
      <p:ext uri="{BB962C8B-B14F-4D97-AF65-F5344CB8AC3E}">
        <p14:creationId xmlns:p14="http://schemas.microsoft.com/office/powerpoint/2010/main" val="39051441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Milky Way</a:t>
            </a:r>
          </a:p>
        </p:txBody>
      </p:sp>
      <p:pic>
        <p:nvPicPr>
          <p:cNvPr id="6" name="Content Placeholder 5" descr="236084main_MilkyWay-full-annotated.jpg"/>
          <p:cNvPicPr>
            <a:picLocks noGrp="1" noChangeAspect="1"/>
          </p:cNvPicPr>
          <p:nvPr>
            <p:ph sz="quarter" idx="1"/>
          </p:nvPr>
        </p:nvPicPr>
        <p:blipFill>
          <a:blip r:embed="rId2"/>
          <a:srcRect l="-33344" r="-33344"/>
          <a:stretch>
            <a:fillRect/>
          </a:stretch>
        </p:blipFill>
        <p:spPr>
          <a:scene3d>
            <a:camera prst="orthographicFront">
              <a:rot lat="0" lon="0" rev="10800000"/>
            </a:camera>
            <a:lightRig rig="threePt" dir="t"/>
          </a:scene3d>
        </p:spPr>
      </p:pic>
    </p:spTree>
    <p:extLst>
      <p:ext uri="{BB962C8B-B14F-4D97-AF65-F5344CB8AC3E}">
        <p14:creationId xmlns:p14="http://schemas.microsoft.com/office/powerpoint/2010/main" val="124740115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Dark Matter</a:t>
            </a:r>
            <a:endParaRPr lang="en-US" dirty="0"/>
          </a:p>
        </p:txBody>
      </p:sp>
      <p:sp>
        <p:nvSpPr>
          <p:cNvPr id="4" name="Content Placeholder 3"/>
          <p:cNvSpPr>
            <a:spLocks noGrp="1"/>
          </p:cNvSpPr>
          <p:nvPr>
            <p:ph sz="quarter" idx="1"/>
          </p:nvPr>
        </p:nvSpPr>
        <p:spPr/>
        <p:txBody>
          <a:bodyPr>
            <a:normAutofit fontScale="85000" lnSpcReduction="20000"/>
          </a:bodyPr>
          <a:lstStyle/>
          <a:p>
            <a:r>
              <a:rPr lang="en-US" dirty="0"/>
              <a:t>How fast is the Milky Way rotating?</a:t>
            </a:r>
          </a:p>
          <a:p>
            <a:r>
              <a:rPr lang="en-US" dirty="0"/>
              <a:t>We can calculate how fast it SHOULD be rotating, based on the stars that we see … we know many there are and how big they are, so that should define the rotational speed.</a:t>
            </a:r>
          </a:p>
          <a:p>
            <a:r>
              <a:rPr lang="en-US" dirty="0"/>
              <a:t>PROBLEM:  the Milky Way is rotating FAR </a:t>
            </a:r>
            <a:r>
              <a:rPr lang="en-US"/>
              <a:t>too quickly!!!</a:t>
            </a:r>
            <a:endParaRPr lang="en-US" dirty="0"/>
          </a:p>
          <a:p>
            <a:r>
              <a:rPr lang="en-US" dirty="0"/>
              <a:t>POSSIBLE SOLUTION:  there is some new form of matter that we cannot “see”, that interacts gravitationally, but not in any other way (electric charge = color charge = weak charge = 0)</a:t>
            </a:r>
          </a:p>
          <a:p>
            <a:r>
              <a:rPr lang="en-US" dirty="0"/>
              <a:t>Stuff that interacts gravitationally we call “matter”</a:t>
            </a:r>
          </a:p>
          <a:p>
            <a:r>
              <a:rPr lang="en-US" dirty="0"/>
              <a:t>But we can’t see it … so we’ll call this new stuff “DARK MATTER” </a:t>
            </a:r>
          </a:p>
          <a:p>
            <a:endParaRPr lang="en-US" dirty="0"/>
          </a:p>
        </p:txBody>
      </p:sp>
    </p:spTree>
    <p:extLst>
      <p:ext uri="{BB962C8B-B14F-4D97-AF65-F5344CB8AC3E}">
        <p14:creationId xmlns:p14="http://schemas.microsoft.com/office/powerpoint/2010/main" val="24768687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D0E341D-F120-0164-5A13-C481FC4F3766}"/>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78103" y="988828"/>
            <a:ext cx="8784619" cy="4880344"/>
          </a:xfrm>
        </p:spPr>
      </p:pic>
    </p:spTree>
    <p:extLst>
      <p:ext uri="{BB962C8B-B14F-4D97-AF65-F5344CB8AC3E}">
        <p14:creationId xmlns:p14="http://schemas.microsoft.com/office/powerpoint/2010/main" val="106337540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Dark Energy</a:t>
            </a:r>
          </a:p>
        </p:txBody>
      </p:sp>
      <p:sp>
        <p:nvSpPr>
          <p:cNvPr id="3" name="Content Placeholder 2"/>
          <p:cNvSpPr>
            <a:spLocks noGrp="1"/>
          </p:cNvSpPr>
          <p:nvPr>
            <p:ph idx="1"/>
          </p:nvPr>
        </p:nvSpPr>
        <p:spPr>
          <a:xfrm>
            <a:off x="549275" y="1600200"/>
            <a:ext cx="4329753" cy="5000859"/>
          </a:xfrm>
        </p:spPr>
        <p:txBody>
          <a:bodyPr/>
          <a:lstStyle/>
          <a:p>
            <a:r>
              <a:rPr lang="en-US" dirty="0"/>
              <a:t>We postulate that there is some form of energy that we cannot see that is fueling the expansion of the universe – we call it “dark energy”</a:t>
            </a:r>
          </a:p>
          <a:p>
            <a:r>
              <a:rPr lang="en-US" dirty="0"/>
              <a:t>It is smoothly distributed and invisible</a:t>
            </a:r>
          </a:p>
          <a:p>
            <a:r>
              <a:rPr lang="en-US" dirty="0"/>
              <a:t>Doesn’t clump together like matter into galaxies</a:t>
            </a:r>
          </a:p>
        </p:txBody>
      </p:sp>
      <p:pic>
        <p:nvPicPr>
          <p:cNvPr id="4" name="Picture 3" descr="img028"/>
          <p:cNvPicPr>
            <a:picLocks noGrp="1" noChangeAspect="1" noChangeArrowheads="1"/>
          </p:cNvPicPr>
          <p:nvPr/>
        </p:nvPicPr>
        <p:blipFill>
          <a:blip r:embed="rId2"/>
          <a:srcRect/>
          <a:stretch>
            <a:fillRect/>
          </a:stretch>
        </p:blipFill>
        <p:spPr>
          <a:xfrm>
            <a:off x="4879028" y="1711924"/>
            <a:ext cx="4264972" cy="3886200"/>
          </a:xfrm>
          <a:prstGeom prst="rect">
            <a:avLst/>
          </a:prstGeom>
          <a:noFill/>
          <a:ln/>
        </p:spPr>
      </p:pic>
    </p:spTree>
    <p:extLst>
      <p:ext uri="{BB962C8B-B14F-4D97-AF65-F5344CB8AC3E}">
        <p14:creationId xmlns:p14="http://schemas.microsoft.com/office/powerpoint/2010/main" val="36998298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fontScale="77500" lnSpcReduction="20000"/>
          </a:bodyPr>
          <a:lstStyle/>
          <a:p>
            <a:r>
              <a:rPr lang="en-US" dirty="0"/>
              <a:t>We understand a tremendous amount about the particles and forms of energy that make up our universe.</a:t>
            </a:r>
          </a:p>
          <a:p>
            <a:r>
              <a:rPr lang="en-US" dirty="0"/>
              <a:t>Our best theory - The Standard Model of Particle Physics - describes an incredible amount of data very well.</a:t>
            </a:r>
          </a:p>
          <a:p>
            <a:r>
              <a:rPr lang="en-US" dirty="0"/>
              <a:t>Yet, serious questions remain:</a:t>
            </a:r>
          </a:p>
          <a:p>
            <a:pPr lvl="1"/>
            <a:r>
              <a:rPr lang="en-US" dirty="0"/>
              <a:t>What is dark matter?</a:t>
            </a:r>
          </a:p>
          <a:p>
            <a:pPr lvl="1"/>
            <a:r>
              <a:rPr lang="en-US" dirty="0"/>
              <a:t>What is dark energy?</a:t>
            </a:r>
          </a:p>
          <a:p>
            <a:pPr lvl="1"/>
            <a:r>
              <a:rPr lang="en-US" dirty="0"/>
              <a:t>What is the theory of everything?  Is string theory right?</a:t>
            </a:r>
          </a:p>
          <a:p>
            <a:r>
              <a:rPr lang="en-US" dirty="0"/>
              <a:t>The future will be very interesting … but …</a:t>
            </a:r>
          </a:p>
          <a:p>
            <a:r>
              <a:rPr lang="en-US" dirty="0"/>
              <a:t>We have some work to do understanding some BASIC physics principles (electricity, magnetism, light, atomic and nuclear physics) before we can hope to understand some of the bigger issues … over the next 15 weeks, we’ll do just that!!!</a:t>
            </a:r>
          </a:p>
        </p:txBody>
      </p:sp>
    </p:spTree>
    <p:extLst>
      <p:ext uri="{BB962C8B-B14F-4D97-AF65-F5344CB8AC3E}">
        <p14:creationId xmlns:p14="http://schemas.microsoft.com/office/powerpoint/2010/main" val="763725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Impression of Reality</a:t>
            </a:r>
          </a:p>
        </p:txBody>
      </p:sp>
      <p:sp>
        <p:nvSpPr>
          <p:cNvPr id="3" name="Content Placeholder 2"/>
          <p:cNvSpPr>
            <a:spLocks noGrp="1"/>
          </p:cNvSpPr>
          <p:nvPr>
            <p:ph idx="1"/>
          </p:nvPr>
        </p:nvSpPr>
        <p:spPr>
          <a:xfrm>
            <a:off x="549275" y="1956118"/>
            <a:ext cx="8042276" cy="4343400"/>
          </a:xfrm>
        </p:spPr>
        <p:txBody>
          <a:bodyPr/>
          <a:lstStyle/>
          <a:p>
            <a:r>
              <a:rPr lang="en-US" dirty="0"/>
              <a:t>“I do what I can to convey what I feel before nature to pin down my sensations.” – Claude Monet (1912)</a:t>
            </a:r>
          </a:p>
          <a:p>
            <a:pPr>
              <a:buNone/>
            </a:pPr>
            <a:endParaRPr lang="en-US" dirty="0"/>
          </a:p>
          <a:p>
            <a:r>
              <a:rPr lang="en-US" dirty="0"/>
              <a:t>“More than any other man, Whistler has helped purge art of the vice of subject and belief that the mission of the artist is to copy nature.” – George Moore</a:t>
            </a:r>
          </a:p>
        </p:txBody>
      </p:sp>
    </p:spTree>
    <p:extLst>
      <p:ext uri="{BB962C8B-B14F-4D97-AF65-F5344CB8AC3E}">
        <p14:creationId xmlns:p14="http://schemas.microsoft.com/office/powerpoint/2010/main" val="1179820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Perception of Reality</a:t>
            </a:r>
          </a:p>
        </p:txBody>
      </p:sp>
      <p:sp>
        <p:nvSpPr>
          <p:cNvPr id="4" name="Oval 3"/>
          <p:cNvSpPr/>
          <p:nvPr/>
        </p:nvSpPr>
        <p:spPr>
          <a:xfrm>
            <a:off x="936301" y="2039554"/>
            <a:ext cx="3244608" cy="1687267"/>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5232525" y="2039554"/>
            <a:ext cx="3244608" cy="1687267"/>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3216797" y="4336560"/>
            <a:ext cx="3244608" cy="1687267"/>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1613035" y="2688502"/>
            <a:ext cx="2085819" cy="369332"/>
          </a:xfrm>
          <a:prstGeom prst="rect">
            <a:avLst/>
          </a:prstGeom>
          <a:noFill/>
        </p:spPr>
        <p:txBody>
          <a:bodyPr wrap="square" rtlCol="0">
            <a:spAutoFit/>
          </a:bodyPr>
          <a:lstStyle/>
          <a:p>
            <a:r>
              <a:rPr lang="en-US" dirty="0"/>
              <a:t>Physical Models</a:t>
            </a:r>
          </a:p>
        </p:txBody>
      </p:sp>
      <p:sp>
        <p:nvSpPr>
          <p:cNvPr id="8" name="TextBox 7"/>
          <p:cNvSpPr txBox="1"/>
          <p:nvPr/>
        </p:nvSpPr>
        <p:spPr>
          <a:xfrm>
            <a:off x="6465480" y="2688502"/>
            <a:ext cx="1006387" cy="369332"/>
          </a:xfrm>
          <a:prstGeom prst="rect">
            <a:avLst/>
          </a:prstGeom>
          <a:noFill/>
        </p:spPr>
        <p:txBody>
          <a:bodyPr wrap="square" rtlCol="0">
            <a:spAutoFit/>
          </a:bodyPr>
          <a:lstStyle/>
          <a:p>
            <a:r>
              <a:rPr lang="en-US" dirty="0"/>
              <a:t>Reality</a:t>
            </a:r>
          </a:p>
        </p:txBody>
      </p:sp>
      <p:sp>
        <p:nvSpPr>
          <p:cNvPr id="9" name="TextBox 8"/>
          <p:cNvSpPr txBox="1"/>
          <p:nvPr/>
        </p:nvSpPr>
        <p:spPr>
          <a:xfrm>
            <a:off x="3541255" y="4941283"/>
            <a:ext cx="2818173" cy="369332"/>
          </a:xfrm>
          <a:prstGeom prst="rect">
            <a:avLst/>
          </a:prstGeom>
          <a:noFill/>
        </p:spPr>
        <p:txBody>
          <a:bodyPr wrap="square" rtlCol="0">
            <a:spAutoFit/>
          </a:bodyPr>
          <a:lstStyle/>
          <a:p>
            <a:r>
              <a:rPr lang="en-US" dirty="0"/>
              <a:t>Appearance of Reality</a:t>
            </a:r>
          </a:p>
        </p:txBody>
      </p:sp>
      <p:sp>
        <p:nvSpPr>
          <p:cNvPr id="12" name="Bent Arrow 11"/>
          <p:cNvSpPr/>
          <p:nvPr/>
        </p:nvSpPr>
        <p:spPr>
          <a:xfrm>
            <a:off x="2345390" y="3748211"/>
            <a:ext cx="1010461" cy="1647054"/>
          </a:xfrm>
          <a:prstGeom prst="bentArrow">
            <a:avLst>
              <a:gd name="adj1" fmla="val 25000"/>
              <a:gd name="adj2" fmla="val 25002"/>
              <a:gd name="adj3" fmla="val 25000"/>
              <a:gd name="adj4" fmla="val 46003"/>
            </a:avLst>
          </a:prstGeom>
          <a:ln/>
          <a:scene3d>
            <a:camera prst="orthographicFront">
              <a:rot lat="0" lon="10799970" rev="10799999"/>
            </a:camera>
            <a:lightRig rig="threePt" dir="t"/>
          </a:scene3d>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3" name="Freeform 12"/>
          <p:cNvSpPr/>
          <p:nvPr/>
        </p:nvSpPr>
        <p:spPr>
          <a:xfrm>
            <a:off x="5335989" y="3355993"/>
            <a:ext cx="875117" cy="1195920"/>
          </a:xfrm>
          <a:custGeom>
            <a:avLst/>
            <a:gdLst>
              <a:gd name="connsiteX0" fmla="*/ 828766 w 875117"/>
              <a:gd name="connsiteY0" fmla="*/ 0 h 1195920"/>
              <a:gd name="connsiteX1" fmla="*/ 875117 w 875117"/>
              <a:gd name="connsiteY1" fmla="*/ 18542 h 1195920"/>
              <a:gd name="connsiteX2" fmla="*/ 745333 w 875117"/>
              <a:gd name="connsiteY2" fmla="*/ 139061 h 1195920"/>
              <a:gd name="connsiteX3" fmla="*/ 708252 w 875117"/>
              <a:gd name="connsiteY3" fmla="*/ 166873 h 1195920"/>
              <a:gd name="connsiteX4" fmla="*/ 726792 w 875117"/>
              <a:gd name="connsiteY4" fmla="*/ 417182 h 1195920"/>
              <a:gd name="connsiteX5" fmla="*/ 763874 w 875117"/>
              <a:gd name="connsiteY5" fmla="*/ 463535 h 1195920"/>
              <a:gd name="connsiteX6" fmla="*/ 773144 w 875117"/>
              <a:gd name="connsiteY6" fmla="*/ 500618 h 1195920"/>
              <a:gd name="connsiteX7" fmla="*/ 726792 w 875117"/>
              <a:gd name="connsiteY7" fmla="*/ 528430 h 1195920"/>
              <a:gd name="connsiteX8" fmla="*/ 689711 w 875117"/>
              <a:gd name="connsiteY8" fmla="*/ 556242 h 1195920"/>
              <a:gd name="connsiteX9" fmla="*/ 624819 w 875117"/>
              <a:gd name="connsiteY9" fmla="*/ 574784 h 1195920"/>
              <a:gd name="connsiteX10" fmla="*/ 476494 w 875117"/>
              <a:gd name="connsiteY10" fmla="*/ 611866 h 1195920"/>
              <a:gd name="connsiteX11" fmla="*/ 300358 w 875117"/>
              <a:gd name="connsiteY11" fmla="*/ 713844 h 1195920"/>
              <a:gd name="connsiteX12" fmla="*/ 281818 w 875117"/>
              <a:gd name="connsiteY12" fmla="*/ 806551 h 1195920"/>
              <a:gd name="connsiteX13" fmla="*/ 207655 w 875117"/>
              <a:gd name="connsiteY13" fmla="*/ 871446 h 1195920"/>
              <a:gd name="connsiteX14" fmla="*/ 170574 w 875117"/>
              <a:gd name="connsiteY14" fmla="*/ 927070 h 1195920"/>
              <a:gd name="connsiteX15" fmla="*/ 142763 w 875117"/>
              <a:gd name="connsiteY15" fmla="*/ 954882 h 1195920"/>
              <a:gd name="connsiteX16" fmla="*/ 124222 w 875117"/>
              <a:gd name="connsiteY16" fmla="*/ 1001236 h 1195920"/>
              <a:gd name="connsiteX17" fmla="*/ 96411 w 875117"/>
              <a:gd name="connsiteY17" fmla="*/ 1084672 h 1195920"/>
              <a:gd name="connsiteX18" fmla="*/ 31519 w 875117"/>
              <a:gd name="connsiteY18" fmla="*/ 1140296 h 1195920"/>
              <a:gd name="connsiteX19" fmla="*/ 3708 w 875117"/>
              <a:gd name="connsiteY19" fmla="*/ 1195920 h 1195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75117" h="1195920">
                <a:moveTo>
                  <a:pt x="828766" y="0"/>
                </a:moveTo>
                <a:cubicBezTo>
                  <a:pt x="844216" y="6181"/>
                  <a:pt x="875117" y="1901"/>
                  <a:pt x="875117" y="18542"/>
                </a:cubicBezTo>
                <a:cubicBezTo>
                  <a:pt x="875117" y="106723"/>
                  <a:pt x="799362" y="109967"/>
                  <a:pt x="745333" y="139061"/>
                </a:cubicBezTo>
                <a:cubicBezTo>
                  <a:pt x="731729" y="146386"/>
                  <a:pt x="720612" y="157602"/>
                  <a:pt x="708252" y="166873"/>
                </a:cubicBezTo>
                <a:cubicBezTo>
                  <a:pt x="677394" y="259445"/>
                  <a:pt x="682096" y="232006"/>
                  <a:pt x="726792" y="417182"/>
                </a:cubicBezTo>
                <a:cubicBezTo>
                  <a:pt x="731435" y="436416"/>
                  <a:pt x="751513" y="448084"/>
                  <a:pt x="763874" y="463535"/>
                </a:cubicBezTo>
                <a:cubicBezTo>
                  <a:pt x="766964" y="475896"/>
                  <a:pt x="779465" y="489555"/>
                  <a:pt x="773144" y="500618"/>
                </a:cubicBezTo>
                <a:cubicBezTo>
                  <a:pt x="764204" y="516263"/>
                  <a:pt x="741784" y="518435"/>
                  <a:pt x="726792" y="528430"/>
                </a:cubicBezTo>
                <a:cubicBezTo>
                  <a:pt x="713936" y="537001"/>
                  <a:pt x="703777" y="549848"/>
                  <a:pt x="689711" y="556242"/>
                </a:cubicBezTo>
                <a:cubicBezTo>
                  <a:pt x="669231" y="565552"/>
                  <a:pt x="646587" y="569105"/>
                  <a:pt x="624819" y="574784"/>
                </a:cubicBezTo>
                <a:cubicBezTo>
                  <a:pt x="575506" y="587649"/>
                  <a:pt x="524673" y="595252"/>
                  <a:pt x="476494" y="611866"/>
                </a:cubicBezTo>
                <a:cubicBezTo>
                  <a:pt x="368097" y="649246"/>
                  <a:pt x="371405" y="654636"/>
                  <a:pt x="300358" y="713844"/>
                </a:cubicBezTo>
                <a:cubicBezTo>
                  <a:pt x="294178" y="744746"/>
                  <a:pt x="297796" y="779388"/>
                  <a:pt x="281818" y="806551"/>
                </a:cubicBezTo>
                <a:cubicBezTo>
                  <a:pt x="265163" y="834865"/>
                  <a:pt x="229935" y="847308"/>
                  <a:pt x="207655" y="871446"/>
                </a:cubicBezTo>
                <a:cubicBezTo>
                  <a:pt x="192541" y="887820"/>
                  <a:pt x="184254" y="909480"/>
                  <a:pt x="170574" y="927070"/>
                </a:cubicBezTo>
                <a:cubicBezTo>
                  <a:pt x="162525" y="937419"/>
                  <a:pt x="152033" y="945611"/>
                  <a:pt x="142763" y="954882"/>
                </a:cubicBezTo>
                <a:cubicBezTo>
                  <a:pt x="136583" y="970333"/>
                  <a:pt x="129004" y="985296"/>
                  <a:pt x="124222" y="1001236"/>
                </a:cubicBezTo>
                <a:cubicBezTo>
                  <a:pt x="111982" y="1042038"/>
                  <a:pt x="122227" y="1050250"/>
                  <a:pt x="96411" y="1084672"/>
                </a:cubicBezTo>
                <a:cubicBezTo>
                  <a:pt x="73930" y="1114648"/>
                  <a:pt x="59548" y="1121610"/>
                  <a:pt x="31519" y="1140296"/>
                </a:cubicBezTo>
                <a:cubicBezTo>
                  <a:pt x="0" y="1182323"/>
                  <a:pt x="3708" y="1161928"/>
                  <a:pt x="3708" y="119592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Freeform 13"/>
          <p:cNvSpPr/>
          <p:nvPr/>
        </p:nvSpPr>
        <p:spPr>
          <a:xfrm>
            <a:off x="5729050" y="3522866"/>
            <a:ext cx="732355" cy="1140296"/>
          </a:xfrm>
          <a:custGeom>
            <a:avLst/>
            <a:gdLst>
              <a:gd name="connsiteX0" fmla="*/ 732355 w 732355"/>
              <a:gd name="connsiteY0" fmla="*/ 0 h 1140296"/>
              <a:gd name="connsiteX1" fmla="*/ 695273 w 732355"/>
              <a:gd name="connsiteY1" fmla="*/ 18541 h 1140296"/>
              <a:gd name="connsiteX2" fmla="*/ 667462 w 732355"/>
              <a:gd name="connsiteY2" fmla="*/ 74165 h 1140296"/>
              <a:gd name="connsiteX3" fmla="*/ 584030 w 732355"/>
              <a:gd name="connsiteY3" fmla="*/ 194685 h 1140296"/>
              <a:gd name="connsiteX4" fmla="*/ 315191 w 732355"/>
              <a:gd name="connsiteY4" fmla="*/ 454264 h 1140296"/>
              <a:gd name="connsiteX5" fmla="*/ 268839 w 732355"/>
              <a:gd name="connsiteY5" fmla="*/ 565513 h 1140296"/>
              <a:gd name="connsiteX6" fmla="*/ 259569 w 732355"/>
              <a:gd name="connsiteY6" fmla="*/ 760197 h 1140296"/>
              <a:gd name="connsiteX7" fmla="*/ 139055 w 732355"/>
              <a:gd name="connsiteY7" fmla="*/ 852904 h 1140296"/>
              <a:gd name="connsiteX8" fmla="*/ 92703 w 732355"/>
              <a:gd name="connsiteY8" fmla="*/ 1001235 h 1140296"/>
              <a:gd name="connsiteX9" fmla="*/ 74163 w 732355"/>
              <a:gd name="connsiteY9" fmla="*/ 1047589 h 1140296"/>
              <a:gd name="connsiteX10" fmla="*/ 37082 w 732355"/>
              <a:gd name="connsiteY10" fmla="*/ 1084672 h 1140296"/>
              <a:gd name="connsiteX11" fmla="*/ 0 w 732355"/>
              <a:gd name="connsiteY11" fmla="*/ 1140296 h 114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2355" h="1140296">
                <a:moveTo>
                  <a:pt x="732355" y="0"/>
                </a:moveTo>
                <a:cubicBezTo>
                  <a:pt x="719994" y="6180"/>
                  <a:pt x="704373" y="8141"/>
                  <a:pt x="695273" y="18541"/>
                </a:cubicBezTo>
                <a:cubicBezTo>
                  <a:pt x="681623" y="34142"/>
                  <a:pt x="678531" y="56638"/>
                  <a:pt x="667462" y="74165"/>
                </a:cubicBezTo>
                <a:cubicBezTo>
                  <a:pt x="641372" y="115476"/>
                  <a:pt x="617243" y="158849"/>
                  <a:pt x="584030" y="194685"/>
                </a:cubicBezTo>
                <a:cubicBezTo>
                  <a:pt x="499355" y="286049"/>
                  <a:pt x="315191" y="454264"/>
                  <a:pt x="315191" y="454264"/>
                </a:cubicBezTo>
                <a:cubicBezTo>
                  <a:pt x="299740" y="491347"/>
                  <a:pt x="276025" y="525988"/>
                  <a:pt x="268839" y="565513"/>
                </a:cubicBezTo>
                <a:cubicBezTo>
                  <a:pt x="257218" y="629433"/>
                  <a:pt x="282609" y="699452"/>
                  <a:pt x="259569" y="760197"/>
                </a:cubicBezTo>
                <a:cubicBezTo>
                  <a:pt x="252704" y="778297"/>
                  <a:pt x="173176" y="830156"/>
                  <a:pt x="139055" y="852904"/>
                </a:cubicBezTo>
                <a:cubicBezTo>
                  <a:pt x="125956" y="896568"/>
                  <a:pt x="109132" y="956053"/>
                  <a:pt x="92703" y="1001235"/>
                </a:cubicBezTo>
                <a:cubicBezTo>
                  <a:pt x="87016" y="1016875"/>
                  <a:pt x="83394" y="1033742"/>
                  <a:pt x="74163" y="1047589"/>
                </a:cubicBezTo>
                <a:cubicBezTo>
                  <a:pt x="64467" y="1062134"/>
                  <a:pt x="48002" y="1071022"/>
                  <a:pt x="37082" y="1084672"/>
                </a:cubicBezTo>
                <a:cubicBezTo>
                  <a:pt x="23162" y="1102073"/>
                  <a:pt x="0" y="1140296"/>
                  <a:pt x="0" y="1140296"/>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 name="Freeform 14"/>
          <p:cNvSpPr/>
          <p:nvPr/>
        </p:nvSpPr>
        <p:spPr>
          <a:xfrm>
            <a:off x="5923727" y="3587761"/>
            <a:ext cx="741624" cy="1344251"/>
          </a:xfrm>
          <a:custGeom>
            <a:avLst/>
            <a:gdLst>
              <a:gd name="connsiteX0" fmla="*/ 741624 w 741624"/>
              <a:gd name="connsiteY0" fmla="*/ 0 h 1344251"/>
              <a:gd name="connsiteX1" fmla="*/ 713813 w 741624"/>
              <a:gd name="connsiteY1" fmla="*/ 120519 h 1344251"/>
              <a:gd name="connsiteX2" fmla="*/ 185406 w 741624"/>
              <a:gd name="connsiteY2" fmla="*/ 639678 h 1344251"/>
              <a:gd name="connsiteX3" fmla="*/ 37081 w 741624"/>
              <a:gd name="connsiteY3" fmla="*/ 871445 h 1344251"/>
              <a:gd name="connsiteX4" fmla="*/ 0 w 741624"/>
              <a:gd name="connsiteY4" fmla="*/ 991965 h 1344251"/>
              <a:gd name="connsiteX5" fmla="*/ 37081 w 741624"/>
              <a:gd name="connsiteY5" fmla="*/ 1149566 h 1344251"/>
              <a:gd name="connsiteX6" fmla="*/ 74162 w 741624"/>
              <a:gd name="connsiteY6" fmla="*/ 1223732 h 1344251"/>
              <a:gd name="connsiteX7" fmla="*/ 37081 w 741624"/>
              <a:gd name="connsiteY7" fmla="*/ 1316439 h 1344251"/>
              <a:gd name="connsiteX8" fmla="*/ 27811 w 741624"/>
              <a:gd name="connsiteY8" fmla="*/ 1344251 h 134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1624" h="1344251">
                <a:moveTo>
                  <a:pt x="741624" y="0"/>
                </a:moveTo>
                <a:cubicBezTo>
                  <a:pt x="732354" y="40173"/>
                  <a:pt x="738194" y="87271"/>
                  <a:pt x="713813" y="120519"/>
                </a:cubicBezTo>
                <a:cubicBezTo>
                  <a:pt x="497481" y="415529"/>
                  <a:pt x="423254" y="395560"/>
                  <a:pt x="185406" y="639678"/>
                </a:cubicBezTo>
                <a:cubicBezTo>
                  <a:pt x="133556" y="692895"/>
                  <a:pt x="66731" y="795669"/>
                  <a:pt x="37081" y="871445"/>
                </a:cubicBezTo>
                <a:cubicBezTo>
                  <a:pt x="21765" y="910587"/>
                  <a:pt x="12360" y="951792"/>
                  <a:pt x="0" y="991965"/>
                </a:cubicBezTo>
                <a:cubicBezTo>
                  <a:pt x="12360" y="1044499"/>
                  <a:pt x="20634" y="1098165"/>
                  <a:pt x="37081" y="1149566"/>
                </a:cubicBezTo>
                <a:cubicBezTo>
                  <a:pt x="45505" y="1175891"/>
                  <a:pt x="70509" y="1196335"/>
                  <a:pt x="74162" y="1223732"/>
                </a:cubicBezTo>
                <a:cubicBezTo>
                  <a:pt x="78963" y="1259738"/>
                  <a:pt x="55026" y="1289522"/>
                  <a:pt x="37081" y="1316439"/>
                </a:cubicBezTo>
                <a:lnTo>
                  <a:pt x="27811" y="1344251"/>
                </a:ln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6" name="Freeform 15"/>
          <p:cNvSpPr/>
          <p:nvPr/>
        </p:nvSpPr>
        <p:spPr>
          <a:xfrm>
            <a:off x="5070858" y="3133496"/>
            <a:ext cx="741625" cy="1356094"/>
          </a:xfrm>
          <a:custGeom>
            <a:avLst/>
            <a:gdLst>
              <a:gd name="connsiteX0" fmla="*/ 741625 w 741625"/>
              <a:gd name="connsiteY0" fmla="*/ 0 h 1356094"/>
              <a:gd name="connsiteX1" fmla="*/ 713814 w 741625"/>
              <a:gd name="connsiteY1" fmla="*/ 18542 h 1356094"/>
              <a:gd name="connsiteX2" fmla="*/ 482056 w 741625"/>
              <a:gd name="connsiteY2" fmla="*/ 129790 h 1356094"/>
              <a:gd name="connsiteX3" fmla="*/ 435705 w 741625"/>
              <a:gd name="connsiteY3" fmla="*/ 185414 h 1356094"/>
              <a:gd name="connsiteX4" fmla="*/ 361542 w 741625"/>
              <a:gd name="connsiteY4" fmla="*/ 509889 h 1356094"/>
              <a:gd name="connsiteX5" fmla="*/ 370813 w 741625"/>
              <a:gd name="connsiteY5" fmla="*/ 732386 h 1356094"/>
              <a:gd name="connsiteX6" fmla="*/ 343002 w 741625"/>
              <a:gd name="connsiteY6" fmla="*/ 843634 h 1356094"/>
              <a:gd name="connsiteX7" fmla="*/ 250299 w 741625"/>
              <a:gd name="connsiteY7" fmla="*/ 1038319 h 1356094"/>
              <a:gd name="connsiteX8" fmla="*/ 83433 w 741625"/>
              <a:gd name="connsiteY8" fmla="*/ 1214462 h 1356094"/>
              <a:gd name="connsiteX9" fmla="*/ 55622 w 741625"/>
              <a:gd name="connsiteY9" fmla="*/ 1251545 h 1356094"/>
              <a:gd name="connsiteX10" fmla="*/ 27811 w 741625"/>
              <a:gd name="connsiteY10" fmla="*/ 1325710 h 1356094"/>
              <a:gd name="connsiteX11" fmla="*/ 0 w 741625"/>
              <a:gd name="connsiteY11" fmla="*/ 1353523 h 135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1625" h="1356094">
                <a:moveTo>
                  <a:pt x="741625" y="0"/>
                </a:moveTo>
                <a:cubicBezTo>
                  <a:pt x="732355" y="6181"/>
                  <a:pt x="723779" y="13559"/>
                  <a:pt x="713814" y="18542"/>
                </a:cubicBezTo>
                <a:cubicBezTo>
                  <a:pt x="637170" y="56866"/>
                  <a:pt x="482056" y="129790"/>
                  <a:pt x="482056" y="129790"/>
                </a:cubicBezTo>
                <a:cubicBezTo>
                  <a:pt x="466606" y="148331"/>
                  <a:pt x="446903" y="164034"/>
                  <a:pt x="435705" y="185414"/>
                </a:cubicBezTo>
                <a:cubicBezTo>
                  <a:pt x="362763" y="324674"/>
                  <a:pt x="377900" y="346302"/>
                  <a:pt x="361542" y="509889"/>
                </a:cubicBezTo>
                <a:cubicBezTo>
                  <a:pt x="364632" y="584055"/>
                  <a:pt x="374930" y="658270"/>
                  <a:pt x="370813" y="732386"/>
                </a:cubicBezTo>
                <a:cubicBezTo>
                  <a:pt x="368693" y="770551"/>
                  <a:pt x="355089" y="807372"/>
                  <a:pt x="343002" y="843634"/>
                </a:cubicBezTo>
                <a:cubicBezTo>
                  <a:pt x="325750" y="895393"/>
                  <a:pt x="283423" y="990137"/>
                  <a:pt x="250299" y="1038319"/>
                </a:cubicBezTo>
                <a:cubicBezTo>
                  <a:pt x="177409" y="1144346"/>
                  <a:pt x="183789" y="1080648"/>
                  <a:pt x="83433" y="1214462"/>
                </a:cubicBezTo>
                <a:lnTo>
                  <a:pt x="55622" y="1251545"/>
                </a:lnTo>
                <a:cubicBezTo>
                  <a:pt x="45482" y="1292106"/>
                  <a:pt x="49358" y="1288001"/>
                  <a:pt x="27811" y="1325710"/>
                </a:cubicBezTo>
                <a:cubicBezTo>
                  <a:pt x="10449" y="1356094"/>
                  <a:pt x="19611" y="1353523"/>
                  <a:pt x="0" y="1353523"/>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 name="Freeform 16"/>
          <p:cNvSpPr/>
          <p:nvPr/>
        </p:nvSpPr>
        <p:spPr>
          <a:xfrm>
            <a:off x="5227072" y="3254016"/>
            <a:ext cx="780088" cy="1223864"/>
          </a:xfrm>
          <a:custGeom>
            <a:avLst/>
            <a:gdLst>
              <a:gd name="connsiteX0" fmla="*/ 780088 w 780088"/>
              <a:gd name="connsiteY0" fmla="*/ 0 h 1223864"/>
              <a:gd name="connsiteX1" fmla="*/ 455627 w 780088"/>
              <a:gd name="connsiteY1" fmla="*/ 176143 h 1223864"/>
              <a:gd name="connsiteX2" fmla="*/ 372194 w 780088"/>
              <a:gd name="connsiteY2" fmla="*/ 315203 h 1223864"/>
              <a:gd name="connsiteX3" fmla="*/ 335113 w 780088"/>
              <a:gd name="connsiteY3" fmla="*/ 463535 h 1223864"/>
              <a:gd name="connsiteX4" fmla="*/ 316572 w 780088"/>
              <a:gd name="connsiteY4" fmla="*/ 695302 h 1223864"/>
              <a:gd name="connsiteX5" fmla="*/ 307302 w 780088"/>
              <a:gd name="connsiteY5" fmla="*/ 806550 h 1223864"/>
              <a:gd name="connsiteX6" fmla="*/ 298032 w 780088"/>
              <a:gd name="connsiteY6" fmla="*/ 843633 h 1223864"/>
              <a:gd name="connsiteX7" fmla="*/ 279491 w 780088"/>
              <a:gd name="connsiteY7" fmla="*/ 862175 h 1223864"/>
              <a:gd name="connsiteX8" fmla="*/ 260950 w 780088"/>
              <a:gd name="connsiteY8" fmla="*/ 899257 h 1223864"/>
              <a:gd name="connsiteX9" fmla="*/ 251680 w 780088"/>
              <a:gd name="connsiteY9" fmla="*/ 954882 h 1223864"/>
              <a:gd name="connsiteX10" fmla="*/ 214599 w 780088"/>
              <a:gd name="connsiteY10" fmla="*/ 991964 h 1223864"/>
              <a:gd name="connsiteX11" fmla="*/ 205328 w 780088"/>
              <a:gd name="connsiteY11" fmla="*/ 1019776 h 1223864"/>
              <a:gd name="connsiteX12" fmla="*/ 158977 w 780088"/>
              <a:gd name="connsiteY12" fmla="*/ 1066130 h 1223864"/>
              <a:gd name="connsiteX13" fmla="*/ 140436 w 780088"/>
              <a:gd name="connsiteY13" fmla="*/ 1093942 h 1223864"/>
              <a:gd name="connsiteX14" fmla="*/ 103355 w 780088"/>
              <a:gd name="connsiteY14" fmla="*/ 1103213 h 1223864"/>
              <a:gd name="connsiteX15" fmla="*/ 75544 w 780088"/>
              <a:gd name="connsiteY15" fmla="*/ 1112483 h 1223864"/>
              <a:gd name="connsiteX16" fmla="*/ 57004 w 780088"/>
              <a:gd name="connsiteY16" fmla="*/ 1140296 h 1223864"/>
              <a:gd name="connsiteX17" fmla="*/ 29193 w 780088"/>
              <a:gd name="connsiteY17" fmla="*/ 1149566 h 1223864"/>
              <a:gd name="connsiteX18" fmla="*/ 19922 w 780088"/>
              <a:gd name="connsiteY18" fmla="*/ 1177378 h 1223864"/>
              <a:gd name="connsiteX19" fmla="*/ 1382 w 780088"/>
              <a:gd name="connsiteY19" fmla="*/ 1223732 h 12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088" h="1223864">
                <a:moveTo>
                  <a:pt x="780088" y="0"/>
                </a:moveTo>
                <a:cubicBezTo>
                  <a:pt x="663430" y="48609"/>
                  <a:pt x="539768" y="75169"/>
                  <a:pt x="455627" y="176143"/>
                </a:cubicBezTo>
                <a:cubicBezTo>
                  <a:pt x="421022" y="217671"/>
                  <a:pt x="400005" y="268850"/>
                  <a:pt x="372194" y="315203"/>
                </a:cubicBezTo>
                <a:cubicBezTo>
                  <a:pt x="359834" y="364647"/>
                  <a:pt x="345108" y="413559"/>
                  <a:pt x="335113" y="463535"/>
                </a:cubicBezTo>
                <a:cubicBezTo>
                  <a:pt x="325539" y="511407"/>
                  <a:pt x="318438" y="669170"/>
                  <a:pt x="316572" y="695302"/>
                </a:cubicBezTo>
                <a:cubicBezTo>
                  <a:pt x="313921" y="732419"/>
                  <a:pt x="311917" y="769626"/>
                  <a:pt x="307302" y="806550"/>
                </a:cubicBezTo>
                <a:cubicBezTo>
                  <a:pt x="305722" y="819193"/>
                  <a:pt x="303730" y="832237"/>
                  <a:pt x="298032" y="843633"/>
                </a:cubicBezTo>
                <a:cubicBezTo>
                  <a:pt x="294123" y="851451"/>
                  <a:pt x="284339" y="854902"/>
                  <a:pt x="279491" y="862175"/>
                </a:cubicBezTo>
                <a:cubicBezTo>
                  <a:pt x="271825" y="873674"/>
                  <a:pt x="267130" y="886896"/>
                  <a:pt x="260950" y="899257"/>
                </a:cubicBezTo>
                <a:cubicBezTo>
                  <a:pt x="257860" y="917799"/>
                  <a:pt x="260086" y="938069"/>
                  <a:pt x="251680" y="954882"/>
                </a:cubicBezTo>
                <a:cubicBezTo>
                  <a:pt x="243863" y="970517"/>
                  <a:pt x="224759" y="977740"/>
                  <a:pt x="214599" y="991964"/>
                </a:cubicBezTo>
                <a:cubicBezTo>
                  <a:pt x="208919" y="999916"/>
                  <a:pt x="211191" y="1011958"/>
                  <a:pt x="205328" y="1019776"/>
                </a:cubicBezTo>
                <a:cubicBezTo>
                  <a:pt x="192218" y="1037257"/>
                  <a:pt x="171097" y="1047949"/>
                  <a:pt x="158977" y="1066130"/>
                </a:cubicBezTo>
                <a:cubicBezTo>
                  <a:pt x="152797" y="1075401"/>
                  <a:pt x="149706" y="1087761"/>
                  <a:pt x="140436" y="1093942"/>
                </a:cubicBezTo>
                <a:cubicBezTo>
                  <a:pt x="129835" y="1101010"/>
                  <a:pt x="115606" y="1099713"/>
                  <a:pt x="103355" y="1103213"/>
                </a:cubicBezTo>
                <a:cubicBezTo>
                  <a:pt x="93959" y="1105898"/>
                  <a:pt x="84814" y="1109393"/>
                  <a:pt x="75544" y="1112483"/>
                </a:cubicBezTo>
                <a:cubicBezTo>
                  <a:pt x="69364" y="1121754"/>
                  <a:pt x="65704" y="1133335"/>
                  <a:pt x="57004" y="1140296"/>
                </a:cubicBezTo>
                <a:cubicBezTo>
                  <a:pt x="49374" y="1146401"/>
                  <a:pt x="36103" y="1142656"/>
                  <a:pt x="29193" y="1149566"/>
                </a:cubicBezTo>
                <a:cubicBezTo>
                  <a:pt x="22283" y="1156476"/>
                  <a:pt x="23771" y="1168396"/>
                  <a:pt x="19922" y="1177378"/>
                </a:cubicBezTo>
                <a:cubicBezTo>
                  <a:pt x="0" y="1223864"/>
                  <a:pt x="1382" y="1199157"/>
                  <a:pt x="1382" y="122373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 name="Freeform 17"/>
          <p:cNvSpPr/>
          <p:nvPr/>
        </p:nvSpPr>
        <p:spPr>
          <a:xfrm>
            <a:off x="5643918" y="3170579"/>
            <a:ext cx="261268" cy="1424007"/>
          </a:xfrm>
          <a:custGeom>
            <a:avLst/>
            <a:gdLst>
              <a:gd name="connsiteX0" fmla="*/ 261268 w 261268"/>
              <a:gd name="connsiteY0" fmla="*/ 0 h 1424007"/>
              <a:gd name="connsiteX1" fmla="*/ 187106 w 261268"/>
              <a:gd name="connsiteY1" fmla="*/ 27812 h 1424007"/>
              <a:gd name="connsiteX2" fmla="*/ 122214 w 261268"/>
              <a:gd name="connsiteY2" fmla="*/ 111249 h 1424007"/>
              <a:gd name="connsiteX3" fmla="*/ 94403 w 261268"/>
              <a:gd name="connsiteY3" fmla="*/ 241038 h 1424007"/>
              <a:gd name="connsiteX4" fmla="*/ 48051 w 261268"/>
              <a:gd name="connsiteY4" fmla="*/ 398640 h 1424007"/>
              <a:gd name="connsiteX5" fmla="*/ 38781 w 261268"/>
              <a:gd name="connsiteY5" fmla="*/ 546972 h 1424007"/>
              <a:gd name="connsiteX6" fmla="*/ 57321 w 261268"/>
              <a:gd name="connsiteY6" fmla="*/ 769468 h 1424007"/>
              <a:gd name="connsiteX7" fmla="*/ 94403 w 261268"/>
              <a:gd name="connsiteY7" fmla="*/ 862175 h 1424007"/>
              <a:gd name="connsiteX8" fmla="*/ 94403 w 261268"/>
              <a:gd name="connsiteY8" fmla="*/ 1223733 h 1424007"/>
              <a:gd name="connsiteX9" fmla="*/ 57321 w 261268"/>
              <a:gd name="connsiteY9" fmla="*/ 1297898 h 1424007"/>
              <a:gd name="connsiteX10" fmla="*/ 38781 w 261268"/>
              <a:gd name="connsiteY10" fmla="*/ 1344252 h 1424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1268" h="1424007">
                <a:moveTo>
                  <a:pt x="261268" y="0"/>
                </a:moveTo>
                <a:cubicBezTo>
                  <a:pt x="246498" y="4924"/>
                  <a:pt x="193439" y="22007"/>
                  <a:pt x="187106" y="27812"/>
                </a:cubicBezTo>
                <a:cubicBezTo>
                  <a:pt x="161134" y="51621"/>
                  <a:pt x="143845" y="83437"/>
                  <a:pt x="122214" y="111249"/>
                </a:cubicBezTo>
                <a:cubicBezTo>
                  <a:pt x="112944" y="154512"/>
                  <a:pt x="105459" y="198196"/>
                  <a:pt x="94403" y="241038"/>
                </a:cubicBezTo>
                <a:cubicBezTo>
                  <a:pt x="80720" y="294060"/>
                  <a:pt x="57846" y="344764"/>
                  <a:pt x="48051" y="398640"/>
                </a:cubicBezTo>
                <a:cubicBezTo>
                  <a:pt x="39189" y="447381"/>
                  <a:pt x="41871" y="497528"/>
                  <a:pt x="38781" y="546972"/>
                </a:cubicBezTo>
                <a:cubicBezTo>
                  <a:pt x="38879" y="548348"/>
                  <a:pt x="51887" y="747731"/>
                  <a:pt x="57321" y="769468"/>
                </a:cubicBezTo>
                <a:cubicBezTo>
                  <a:pt x="65393" y="801757"/>
                  <a:pt x="82042" y="831273"/>
                  <a:pt x="94403" y="862175"/>
                </a:cubicBezTo>
                <a:cubicBezTo>
                  <a:pt x="125137" y="1015857"/>
                  <a:pt x="130566" y="1000721"/>
                  <a:pt x="94403" y="1223733"/>
                </a:cubicBezTo>
                <a:cubicBezTo>
                  <a:pt x="89979" y="1251016"/>
                  <a:pt x="68758" y="1272736"/>
                  <a:pt x="57321" y="1297898"/>
                </a:cubicBezTo>
                <a:cubicBezTo>
                  <a:pt x="0" y="1424007"/>
                  <a:pt x="84854" y="1252097"/>
                  <a:pt x="38781" y="134425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9" name="Freeform 18"/>
          <p:cNvSpPr/>
          <p:nvPr/>
        </p:nvSpPr>
        <p:spPr>
          <a:xfrm>
            <a:off x="4922534" y="3383805"/>
            <a:ext cx="1455438" cy="1066131"/>
          </a:xfrm>
          <a:custGeom>
            <a:avLst/>
            <a:gdLst>
              <a:gd name="connsiteX0" fmla="*/ 1455438 w 1455438"/>
              <a:gd name="connsiteY0" fmla="*/ 0 h 1066131"/>
              <a:gd name="connsiteX1" fmla="*/ 1418357 w 1455438"/>
              <a:gd name="connsiteY1" fmla="*/ 18542 h 1066131"/>
              <a:gd name="connsiteX2" fmla="*/ 1353464 w 1455438"/>
              <a:gd name="connsiteY2" fmla="*/ 55625 h 1066131"/>
              <a:gd name="connsiteX3" fmla="*/ 1112436 w 1455438"/>
              <a:gd name="connsiteY3" fmla="*/ 166873 h 1066131"/>
              <a:gd name="connsiteX4" fmla="*/ 1019733 w 1455438"/>
              <a:gd name="connsiteY4" fmla="*/ 213226 h 1066131"/>
              <a:gd name="connsiteX5" fmla="*/ 732354 w 1455438"/>
              <a:gd name="connsiteY5" fmla="*/ 398640 h 1066131"/>
              <a:gd name="connsiteX6" fmla="*/ 565488 w 1455438"/>
              <a:gd name="connsiteY6" fmla="*/ 519160 h 1066131"/>
              <a:gd name="connsiteX7" fmla="*/ 305920 w 1455438"/>
              <a:gd name="connsiteY7" fmla="*/ 676761 h 1066131"/>
              <a:gd name="connsiteX8" fmla="*/ 268838 w 1455438"/>
              <a:gd name="connsiteY8" fmla="*/ 760198 h 1066131"/>
              <a:gd name="connsiteX9" fmla="*/ 157595 w 1455438"/>
              <a:gd name="connsiteY9" fmla="*/ 843634 h 1066131"/>
              <a:gd name="connsiteX10" fmla="*/ 83432 w 1455438"/>
              <a:gd name="connsiteY10" fmla="*/ 936341 h 1066131"/>
              <a:gd name="connsiteX11" fmla="*/ 46351 w 1455438"/>
              <a:gd name="connsiteY11" fmla="*/ 973424 h 1066131"/>
              <a:gd name="connsiteX12" fmla="*/ 18540 w 1455438"/>
              <a:gd name="connsiteY12" fmla="*/ 1010507 h 1066131"/>
              <a:gd name="connsiteX13" fmla="*/ 0 w 1455438"/>
              <a:gd name="connsiteY13" fmla="*/ 1066131 h 106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55438" h="1066131">
                <a:moveTo>
                  <a:pt x="1455438" y="0"/>
                </a:moveTo>
                <a:cubicBezTo>
                  <a:pt x="1443078" y="6181"/>
                  <a:pt x="1430489" y="11924"/>
                  <a:pt x="1418357" y="18542"/>
                </a:cubicBezTo>
                <a:cubicBezTo>
                  <a:pt x="1396486" y="30472"/>
                  <a:pt x="1375882" y="44755"/>
                  <a:pt x="1353464" y="55625"/>
                </a:cubicBezTo>
                <a:cubicBezTo>
                  <a:pt x="1273842" y="94231"/>
                  <a:pt x="1191581" y="127299"/>
                  <a:pt x="1112436" y="166873"/>
                </a:cubicBezTo>
                <a:cubicBezTo>
                  <a:pt x="1081535" y="182324"/>
                  <a:pt x="1049230" y="195239"/>
                  <a:pt x="1019733" y="213226"/>
                </a:cubicBezTo>
                <a:cubicBezTo>
                  <a:pt x="922401" y="272577"/>
                  <a:pt x="824770" y="331892"/>
                  <a:pt x="732354" y="398640"/>
                </a:cubicBezTo>
                <a:cubicBezTo>
                  <a:pt x="676732" y="438813"/>
                  <a:pt x="624033" y="483381"/>
                  <a:pt x="565488" y="519160"/>
                </a:cubicBezTo>
                <a:cubicBezTo>
                  <a:pt x="374441" y="635916"/>
                  <a:pt x="440047" y="553806"/>
                  <a:pt x="305920" y="676761"/>
                </a:cubicBezTo>
                <a:cubicBezTo>
                  <a:pt x="271408" y="708398"/>
                  <a:pt x="299901" y="715821"/>
                  <a:pt x="268838" y="760198"/>
                </a:cubicBezTo>
                <a:cubicBezTo>
                  <a:pt x="260537" y="772058"/>
                  <a:pt x="159584" y="841976"/>
                  <a:pt x="157595" y="843634"/>
                </a:cubicBezTo>
                <a:cubicBezTo>
                  <a:pt x="80393" y="907971"/>
                  <a:pt x="137418" y="866927"/>
                  <a:pt x="83432" y="936341"/>
                </a:cubicBezTo>
                <a:cubicBezTo>
                  <a:pt x="72700" y="950140"/>
                  <a:pt x="57862" y="960268"/>
                  <a:pt x="46351" y="973424"/>
                </a:cubicBezTo>
                <a:cubicBezTo>
                  <a:pt x="36177" y="985052"/>
                  <a:pt x="27810" y="998146"/>
                  <a:pt x="18540" y="1010507"/>
                </a:cubicBezTo>
                <a:cubicBezTo>
                  <a:pt x="7594" y="1054293"/>
                  <a:pt x="14967" y="1036193"/>
                  <a:pt x="0" y="1066131"/>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Freeform 19"/>
          <p:cNvSpPr/>
          <p:nvPr/>
        </p:nvSpPr>
        <p:spPr>
          <a:xfrm>
            <a:off x="5324832" y="3087143"/>
            <a:ext cx="296512" cy="1472430"/>
          </a:xfrm>
          <a:custGeom>
            <a:avLst/>
            <a:gdLst>
              <a:gd name="connsiteX0" fmla="*/ 163190 w 296512"/>
              <a:gd name="connsiteY0" fmla="*/ 0 h 1472430"/>
              <a:gd name="connsiteX1" fmla="*/ 89028 w 296512"/>
              <a:gd name="connsiteY1" fmla="*/ 194685 h 1472430"/>
              <a:gd name="connsiteX2" fmla="*/ 163190 w 296512"/>
              <a:gd name="connsiteY2" fmla="*/ 1029048 h 1472430"/>
              <a:gd name="connsiteX3" fmla="*/ 218812 w 296512"/>
              <a:gd name="connsiteY3" fmla="*/ 1112484 h 1472430"/>
              <a:gd name="connsiteX4" fmla="*/ 265164 w 296512"/>
              <a:gd name="connsiteY4" fmla="*/ 1158837 h 1472430"/>
              <a:gd name="connsiteX5" fmla="*/ 265164 w 296512"/>
              <a:gd name="connsiteY5" fmla="*/ 1334981 h 1472430"/>
              <a:gd name="connsiteX6" fmla="*/ 237353 w 296512"/>
              <a:gd name="connsiteY6" fmla="*/ 1372063 h 1472430"/>
              <a:gd name="connsiteX7" fmla="*/ 228082 w 296512"/>
              <a:gd name="connsiteY7" fmla="*/ 1418417 h 1472430"/>
              <a:gd name="connsiteX8" fmla="*/ 209542 w 296512"/>
              <a:gd name="connsiteY8" fmla="*/ 1455500 h 147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12" h="1472430">
                <a:moveTo>
                  <a:pt x="163190" y="0"/>
                </a:moveTo>
                <a:cubicBezTo>
                  <a:pt x="86715" y="114717"/>
                  <a:pt x="113063" y="50465"/>
                  <a:pt x="89028" y="194685"/>
                </a:cubicBezTo>
                <a:cubicBezTo>
                  <a:pt x="114028" y="713464"/>
                  <a:pt x="0" y="767933"/>
                  <a:pt x="163190" y="1029048"/>
                </a:cubicBezTo>
                <a:cubicBezTo>
                  <a:pt x="180905" y="1057393"/>
                  <a:pt x="198161" y="1086201"/>
                  <a:pt x="218812" y="1112484"/>
                </a:cubicBezTo>
                <a:cubicBezTo>
                  <a:pt x="232312" y="1129666"/>
                  <a:pt x="249713" y="1143386"/>
                  <a:pt x="265164" y="1158837"/>
                </a:cubicBezTo>
                <a:cubicBezTo>
                  <a:pt x="285998" y="1242181"/>
                  <a:pt x="296512" y="1240933"/>
                  <a:pt x="265164" y="1334981"/>
                </a:cubicBezTo>
                <a:cubicBezTo>
                  <a:pt x="260278" y="1349639"/>
                  <a:pt x="246623" y="1359702"/>
                  <a:pt x="237353" y="1372063"/>
                </a:cubicBezTo>
                <a:cubicBezTo>
                  <a:pt x="234263" y="1387514"/>
                  <a:pt x="233615" y="1403663"/>
                  <a:pt x="228082" y="1418417"/>
                </a:cubicBezTo>
                <a:cubicBezTo>
                  <a:pt x="207828" y="1472430"/>
                  <a:pt x="209542" y="1428533"/>
                  <a:pt x="209542" y="145550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20"/>
          <p:cNvSpPr/>
          <p:nvPr/>
        </p:nvSpPr>
        <p:spPr>
          <a:xfrm>
            <a:off x="5343105" y="3467242"/>
            <a:ext cx="1257354" cy="1149566"/>
          </a:xfrm>
          <a:custGeom>
            <a:avLst/>
            <a:gdLst>
              <a:gd name="connsiteX0" fmla="*/ 1257354 w 1257354"/>
              <a:gd name="connsiteY0" fmla="*/ 0 h 1149566"/>
              <a:gd name="connsiteX1" fmla="*/ 1192462 w 1257354"/>
              <a:gd name="connsiteY1" fmla="*/ 129789 h 1149566"/>
              <a:gd name="connsiteX2" fmla="*/ 997786 w 1257354"/>
              <a:gd name="connsiteY2" fmla="*/ 537700 h 1149566"/>
              <a:gd name="connsiteX3" fmla="*/ 534270 w 1257354"/>
              <a:gd name="connsiteY3" fmla="*/ 769468 h 1149566"/>
              <a:gd name="connsiteX4" fmla="*/ 423027 w 1257354"/>
              <a:gd name="connsiteY4" fmla="*/ 806550 h 1149566"/>
              <a:gd name="connsiteX5" fmla="*/ 283972 w 1257354"/>
              <a:gd name="connsiteY5" fmla="*/ 889987 h 1149566"/>
              <a:gd name="connsiteX6" fmla="*/ 163458 w 1257354"/>
              <a:gd name="connsiteY6" fmla="*/ 936340 h 1149566"/>
              <a:gd name="connsiteX7" fmla="*/ 42944 w 1257354"/>
              <a:gd name="connsiteY7" fmla="*/ 1029047 h 1149566"/>
              <a:gd name="connsiteX8" fmla="*/ 15133 w 1257354"/>
              <a:gd name="connsiteY8" fmla="*/ 1066130 h 1149566"/>
              <a:gd name="connsiteX9" fmla="*/ 5863 w 1257354"/>
              <a:gd name="connsiteY9" fmla="*/ 1149566 h 114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7354" h="1149566">
                <a:moveTo>
                  <a:pt x="1257354" y="0"/>
                </a:moveTo>
                <a:cubicBezTo>
                  <a:pt x="1235723" y="43263"/>
                  <a:pt x="1209992" y="84708"/>
                  <a:pt x="1192462" y="129789"/>
                </a:cubicBezTo>
                <a:cubicBezTo>
                  <a:pt x="1139475" y="266048"/>
                  <a:pt x="1116867" y="436476"/>
                  <a:pt x="997786" y="537700"/>
                </a:cubicBezTo>
                <a:cubicBezTo>
                  <a:pt x="872073" y="644561"/>
                  <a:pt x="674263" y="722802"/>
                  <a:pt x="534270" y="769468"/>
                </a:cubicBezTo>
                <a:cubicBezTo>
                  <a:pt x="497189" y="781829"/>
                  <a:pt x="458244" y="789593"/>
                  <a:pt x="423027" y="806550"/>
                </a:cubicBezTo>
                <a:cubicBezTo>
                  <a:pt x="374323" y="830001"/>
                  <a:pt x="335254" y="872893"/>
                  <a:pt x="283972" y="889987"/>
                </a:cubicBezTo>
                <a:cubicBezTo>
                  <a:pt x="242884" y="903683"/>
                  <a:pt x="201928" y="915625"/>
                  <a:pt x="163458" y="936340"/>
                </a:cubicBezTo>
                <a:cubicBezTo>
                  <a:pt x="125973" y="956525"/>
                  <a:pt x="71259" y="1000730"/>
                  <a:pt x="42944" y="1029047"/>
                </a:cubicBezTo>
                <a:cubicBezTo>
                  <a:pt x="32019" y="1039973"/>
                  <a:pt x="24403" y="1053769"/>
                  <a:pt x="15133" y="1066130"/>
                </a:cubicBezTo>
                <a:cubicBezTo>
                  <a:pt x="0" y="1111532"/>
                  <a:pt x="5863" y="1084170"/>
                  <a:pt x="5863" y="1149566"/>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Freeform 21"/>
          <p:cNvSpPr/>
          <p:nvPr/>
        </p:nvSpPr>
        <p:spPr>
          <a:xfrm>
            <a:off x="5615494" y="3587761"/>
            <a:ext cx="1216723" cy="1075401"/>
          </a:xfrm>
          <a:custGeom>
            <a:avLst/>
            <a:gdLst>
              <a:gd name="connsiteX0" fmla="*/ 1216723 w 1216723"/>
              <a:gd name="connsiteY0" fmla="*/ 0 h 1075401"/>
              <a:gd name="connsiteX1" fmla="*/ 1133290 w 1216723"/>
              <a:gd name="connsiteY1" fmla="*/ 83436 h 1075401"/>
              <a:gd name="connsiteX2" fmla="*/ 1003506 w 1216723"/>
              <a:gd name="connsiteY2" fmla="*/ 157602 h 1075401"/>
              <a:gd name="connsiteX3" fmla="*/ 947884 w 1216723"/>
              <a:gd name="connsiteY3" fmla="*/ 185414 h 1075401"/>
              <a:gd name="connsiteX4" fmla="*/ 790289 w 1216723"/>
              <a:gd name="connsiteY4" fmla="*/ 222497 h 1075401"/>
              <a:gd name="connsiteX5" fmla="*/ 549261 w 1216723"/>
              <a:gd name="connsiteY5" fmla="*/ 231767 h 1075401"/>
              <a:gd name="connsiteX6" fmla="*/ 354584 w 1216723"/>
              <a:gd name="connsiteY6" fmla="*/ 259579 h 1075401"/>
              <a:gd name="connsiteX7" fmla="*/ 271152 w 1216723"/>
              <a:gd name="connsiteY7" fmla="*/ 296662 h 1075401"/>
              <a:gd name="connsiteX8" fmla="*/ 178448 w 1216723"/>
              <a:gd name="connsiteY8" fmla="*/ 361557 h 1075401"/>
              <a:gd name="connsiteX9" fmla="*/ 132097 w 1216723"/>
              <a:gd name="connsiteY9" fmla="*/ 417181 h 1075401"/>
              <a:gd name="connsiteX10" fmla="*/ 57934 w 1216723"/>
              <a:gd name="connsiteY10" fmla="*/ 621137 h 1075401"/>
              <a:gd name="connsiteX11" fmla="*/ 30124 w 1216723"/>
              <a:gd name="connsiteY11" fmla="*/ 843633 h 1075401"/>
              <a:gd name="connsiteX12" fmla="*/ 11583 w 1216723"/>
              <a:gd name="connsiteY12" fmla="*/ 927070 h 1075401"/>
              <a:gd name="connsiteX13" fmla="*/ 2313 w 1216723"/>
              <a:gd name="connsiteY13" fmla="*/ 964152 h 1075401"/>
              <a:gd name="connsiteX14" fmla="*/ 2313 w 1216723"/>
              <a:gd name="connsiteY14" fmla="*/ 1075401 h 107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6723" h="1075401">
                <a:moveTo>
                  <a:pt x="1216723" y="0"/>
                </a:moveTo>
                <a:cubicBezTo>
                  <a:pt x="1188912" y="27812"/>
                  <a:pt x="1167439" y="63921"/>
                  <a:pt x="1133290" y="83436"/>
                </a:cubicBezTo>
                <a:cubicBezTo>
                  <a:pt x="1090029" y="108158"/>
                  <a:pt x="1047165" y="133589"/>
                  <a:pt x="1003506" y="157602"/>
                </a:cubicBezTo>
                <a:cubicBezTo>
                  <a:pt x="985343" y="167592"/>
                  <a:pt x="967715" y="179378"/>
                  <a:pt x="947884" y="185414"/>
                </a:cubicBezTo>
                <a:cubicBezTo>
                  <a:pt x="896256" y="201128"/>
                  <a:pt x="843894" y="216264"/>
                  <a:pt x="790289" y="222497"/>
                </a:cubicBezTo>
                <a:cubicBezTo>
                  <a:pt x="710425" y="231784"/>
                  <a:pt x="629604" y="228677"/>
                  <a:pt x="549261" y="231767"/>
                </a:cubicBezTo>
                <a:cubicBezTo>
                  <a:pt x="484369" y="241038"/>
                  <a:pt x="418420" y="244683"/>
                  <a:pt x="354584" y="259579"/>
                </a:cubicBezTo>
                <a:cubicBezTo>
                  <a:pt x="324946" y="266495"/>
                  <a:pt x="297490" y="281413"/>
                  <a:pt x="271152" y="296662"/>
                </a:cubicBezTo>
                <a:cubicBezTo>
                  <a:pt x="238508" y="315562"/>
                  <a:pt x="206952" y="336852"/>
                  <a:pt x="178448" y="361557"/>
                </a:cubicBezTo>
                <a:cubicBezTo>
                  <a:pt x="160210" y="377364"/>
                  <a:pt x="144333" y="396378"/>
                  <a:pt x="132097" y="417181"/>
                </a:cubicBezTo>
                <a:cubicBezTo>
                  <a:pt x="86656" y="494434"/>
                  <a:pt x="80952" y="536734"/>
                  <a:pt x="57934" y="621137"/>
                </a:cubicBezTo>
                <a:cubicBezTo>
                  <a:pt x="52464" y="675838"/>
                  <a:pt x="41589" y="797773"/>
                  <a:pt x="30124" y="843633"/>
                </a:cubicBezTo>
                <a:cubicBezTo>
                  <a:pt x="7521" y="934042"/>
                  <a:pt x="35113" y="821179"/>
                  <a:pt x="11583" y="927070"/>
                </a:cubicBezTo>
                <a:cubicBezTo>
                  <a:pt x="8819" y="939508"/>
                  <a:pt x="3108" y="951436"/>
                  <a:pt x="2313" y="964152"/>
                </a:cubicBezTo>
                <a:cubicBezTo>
                  <a:pt x="0" y="1001163"/>
                  <a:pt x="2313" y="1038318"/>
                  <a:pt x="2313" y="1075401"/>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3" name="TextBox 22"/>
          <p:cNvSpPr txBox="1"/>
          <p:nvPr/>
        </p:nvSpPr>
        <p:spPr>
          <a:xfrm>
            <a:off x="6832217" y="3917937"/>
            <a:ext cx="2011657" cy="1477328"/>
          </a:xfrm>
          <a:prstGeom prst="rect">
            <a:avLst/>
          </a:prstGeom>
          <a:noFill/>
        </p:spPr>
        <p:txBody>
          <a:bodyPr wrap="square" rtlCol="0">
            <a:spAutoFit/>
          </a:bodyPr>
          <a:lstStyle/>
          <a:p>
            <a:pPr>
              <a:buFontTx/>
              <a:buChar char="-"/>
            </a:pPr>
            <a:r>
              <a:rPr lang="en-US" dirty="0"/>
              <a:t>Mirrors</a:t>
            </a:r>
          </a:p>
          <a:p>
            <a:pPr>
              <a:buFontTx/>
              <a:buChar char="-"/>
            </a:pPr>
            <a:r>
              <a:rPr lang="en-US" dirty="0"/>
              <a:t>Distortions</a:t>
            </a:r>
          </a:p>
          <a:p>
            <a:pPr>
              <a:buFontTx/>
              <a:buChar char="-"/>
            </a:pPr>
            <a:r>
              <a:rPr lang="en-US" dirty="0"/>
              <a:t>Emotions</a:t>
            </a:r>
          </a:p>
          <a:p>
            <a:pPr>
              <a:buFontTx/>
              <a:buChar char="-"/>
            </a:pPr>
            <a:r>
              <a:rPr lang="en-US" dirty="0"/>
              <a:t>Beliefs</a:t>
            </a:r>
          </a:p>
          <a:p>
            <a:pPr>
              <a:buFontTx/>
              <a:buChar char="-"/>
            </a:pPr>
            <a:r>
              <a:rPr lang="en-US" dirty="0"/>
              <a:t>Mythologies</a:t>
            </a:r>
          </a:p>
        </p:txBody>
      </p:sp>
      <p:sp>
        <p:nvSpPr>
          <p:cNvPr id="24" name="Bent Arrow 23"/>
          <p:cNvSpPr/>
          <p:nvPr/>
        </p:nvSpPr>
        <p:spPr>
          <a:xfrm>
            <a:off x="3220872" y="3170579"/>
            <a:ext cx="1300942" cy="1165981"/>
          </a:xfrm>
          <a:prstGeom prst="bentArrow">
            <a:avLst/>
          </a:prstGeom>
          <a:ln/>
          <a:scene3d>
            <a:camera prst="orthographicFront">
              <a:rot lat="0" lon="10799977" rev="0"/>
            </a:camera>
            <a:lightRig rig="threePt" dir="t"/>
          </a:scene3d>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Frame 26"/>
          <p:cNvSpPr/>
          <p:nvPr/>
        </p:nvSpPr>
        <p:spPr>
          <a:xfrm>
            <a:off x="-185406" y="1696538"/>
            <a:ext cx="7490409" cy="4987635"/>
          </a:xfrm>
          <a:prstGeom prst="frame">
            <a:avLst/>
          </a:prstGeom>
          <a:scene3d>
            <a:camera prst="orthographicFront">
              <a:rot lat="0" lon="0" rev="19199999"/>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9" name="TextBox 28"/>
          <p:cNvSpPr txBox="1"/>
          <p:nvPr/>
        </p:nvSpPr>
        <p:spPr>
          <a:xfrm>
            <a:off x="584033" y="3559961"/>
            <a:ext cx="6266728" cy="1107996"/>
          </a:xfrm>
          <a:prstGeom prst="rect">
            <a:avLst/>
          </a:prstGeom>
          <a:noFill/>
        </p:spPr>
        <p:txBody>
          <a:bodyPr wrap="square" rtlCol="0">
            <a:spAutoFit/>
            <a:scene3d>
              <a:camera prst="orthographicFront">
                <a:rot lat="0" lon="0" rev="19199999"/>
              </a:camera>
              <a:lightRig rig="threePt" dir="t"/>
            </a:scene3d>
          </a:bodyPr>
          <a:lstStyle/>
          <a:p>
            <a:r>
              <a:rPr lang="en-US" sz="6600" dirty="0">
                <a:solidFill>
                  <a:schemeClr val="accent6"/>
                </a:solidFill>
              </a:rPr>
              <a:t>SCIENCE!!!!!!!!!</a:t>
            </a:r>
          </a:p>
        </p:txBody>
      </p:sp>
      <p:sp>
        <p:nvSpPr>
          <p:cNvPr id="30" name="TextBox 29"/>
          <p:cNvSpPr txBox="1"/>
          <p:nvPr/>
        </p:nvSpPr>
        <p:spPr>
          <a:xfrm>
            <a:off x="1492515" y="2391843"/>
            <a:ext cx="2345389" cy="369332"/>
          </a:xfrm>
          <a:prstGeom prst="rect">
            <a:avLst/>
          </a:prstGeom>
          <a:noFill/>
        </p:spPr>
        <p:txBody>
          <a:bodyPr wrap="square" rtlCol="0">
            <a:spAutoFit/>
          </a:bodyPr>
          <a:lstStyle/>
          <a:p>
            <a:r>
              <a:rPr lang="en-US" dirty="0">
                <a:solidFill>
                  <a:srgbClr val="660066"/>
                </a:solidFill>
                <a:latin typeface="Celtasmigoria"/>
                <a:cs typeface="Celtasmigoria"/>
              </a:rPr>
              <a:t>Theories</a:t>
            </a:r>
          </a:p>
        </p:txBody>
      </p:sp>
      <p:sp>
        <p:nvSpPr>
          <p:cNvPr id="31" name="TextBox 30"/>
          <p:cNvSpPr txBox="1"/>
          <p:nvPr/>
        </p:nvSpPr>
        <p:spPr>
          <a:xfrm>
            <a:off x="4162354" y="4672127"/>
            <a:ext cx="1372004" cy="369332"/>
          </a:xfrm>
          <a:prstGeom prst="rect">
            <a:avLst/>
          </a:prstGeom>
          <a:noFill/>
        </p:spPr>
        <p:txBody>
          <a:bodyPr wrap="square" rtlCol="0">
            <a:spAutoFit/>
          </a:bodyPr>
          <a:lstStyle/>
          <a:p>
            <a:r>
              <a:rPr lang="en-US" dirty="0">
                <a:solidFill>
                  <a:srgbClr val="660066"/>
                </a:solidFill>
                <a:latin typeface="Celtasmigoria"/>
                <a:cs typeface="Celtasmigoria"/>
              </a:rPr>
              <a:t>Data</a:t>
            </a:r>
          </a:p>
        </p:txBody>
      </p:sp>
    </p:spTree>
    <p:extLst>
      <p:ext uri="{BB962C8B-B14F-4D97-AF65-F5344CB8AC3E}">
        <p14:creationId xmlns:p14="http://schemas.microsoft.com/office/powerpoint/2010/main" val="3316381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20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20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20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20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20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20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2000"/>
                                        <p:tgtEl>
                                          <p:spTgt spid="2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20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20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2000"/>
                                        <p:tgtEl>
                                          <p:spTgt spid="18"/>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4" accel="50000" decel="50000" fill="hold" grpId="0" nodeType="clickEffect">
                                  <p:stCondLst>
                                    <p:cond delay="0"/>
                                  </p:stCondLst>
                                  <p:childTnLst>
                                    <p:set>
                                      <p:cBhvr>
                                        <p:cTn id="56" dur="1" fill="hold">
                                          <p:stCondLst>
                                            <p:cond delay="0"/>
                                          </p:stCondLst>
                                        </p:cTn>
                                        <p:tgtEl>
                                          <p:spTgt spid="23"/>
                                        </p:tgtEl>
                                        <p:attrNameLst>
                                          <p:attrName>style.visibility</p:attrName>
                                        </p:attrNameLst>
                                      </p:cBhvr>
                                      <p:to>
                                        <p:strVal val="visible"/>
                                      </p:to>
                                    </p:set>
                                    <p:anim calcmode="lin" valueType="num">
                                      <p:cBhvr additive="base">
                                        <p:cTn id="57" dur="500" fill="hold"/>
                                        <p:tgtEl>
                                          <p:spTgt spid="23"/>
                                        </p:tgtEl>
                                        <p:attrNameLst>
                                          <p:attrName>ppt_x</p:attrName>
                                        </p:attrNameLst>
                                      </p:cBhvr>
                                      <p:tavLst>
                                        <p:tav tm="0">
                                          <p:val>
                                            <p:strVal val="#ppt_x"/>
                                          </p:val>
                                        </p:tav>
                                        <p:tav tm="100000">
                                          <p:val>
                                            <p:strVal val="#ppt_x"/>
                                          </p:val>
                                        </p:tav>
                                      </p:tavLst>
                                    </p:anim>
                                    <p:anim calcmode="lin" valueType="num">
                                      <p:cBhvr additive="base">
                                        <p:cTn id="5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20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fade">
                                      <p:cBhvr>
                                        <p:cTn id="68" dur="2000"/>
                                        <p:tgtEl>
                                          <p:spTgt spid="24"/>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4" accel="50000" decel="50000" fill="hold" grpId="0" nodeType="clickEffect">
                                  <p:stCondLst>
                                    <p:cond delay="0"/>
                                  </p:stCondLst>
                                  <p:childTnLst>
                                    <p:set>
                                      <p:cBhvr>
                                        <p:cTn id="72" dur="1" fill="hold">
                                          <p:stCondLst>
                                            <p:cond delay="0"/>
                                          </p:stCondLst>
                                        </p:cTn>
                                        <p:tgtEl>
                                          <p:spTgt spid="27"/>
                                        </p:tgtEl>
                                        <p:attrNameLst>
                                          <p:attrName>style.visibility</p:attrName>
                                        </p:attrNameLst>
                                      </p:cBhvr>
                                      <p:to>
                                        <p:strVal val="visible"/>
                                      </p:to>
                                    </p:set>
                                    <p:anim calcmode="lin" valueType="num">
                                      <p:cBhvr additive="base">
                                        <p:cTn id="73" dur="500" fill="hold"/>
                                        <p:tgtEl>
                                          <p:spTgt spid="27"/>
                                        </p:tgtEl>
                                        <p:attrNameLst>
                                          <p:attrName>ppt_x</p:attrName>
                                        </p:attrNameLst>
                                      </p:cBhvr>
                                      <p:tavLst>
                                        <p:tav tm="0">
                                          <p:val>
                                            <p:strVal val="#ppt_x"/>
                                          </p:val>
                                        </p:tav>
                                        <p:tav tm="100000">
                                          <p:val>
                                            <p:strVal val="#ppt_x"/>
                                          </p:val>
                                        </p:tav>
                                      </p:tavLst>
                                    </p:anim>
                                    <p:anim calcmode="lin" valueType="num">
                                      <p:cBhvr additive="base">
                                        <p:cTn id="74"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accel="50000" decel="50000" fill="hold" grpId="0" nodeType="clickEffect">
                                  <p:stCondLst>
                                    <p:cond delay="0"/>
                                  </p:stCondLst>
                                  <p:childTnLst>
                                    <p:set>
                                      <p:cBhvr>
                                        <p:cTn id="78" dur="1" fill="hold">
                                          <p:stCondLst>
                                            <p:cond delay="0"/>
                                          </p:stCondLst>
                                        </p:cTn>
                                        <p:tgtEl>
                                          <p:spTgt spid="30"/>
                                        </p:tgtEl>
                                        <p:attrNameLst>
                                          <p:attrName>style.visibility</p:attrName>
                                        </p:attrNameLst>
                                      </p:cBhvr>
                                      <p:to>
                                        <p:strVal val="visible"/>
                                      </p:to>
                                    </p:set>
                                    <p:anim calcmode="lin" valueType="num">
                                      <p:cBhvr additive="base">
                                        <p:cTn id="79" dur="500" fill="hold"/>
                                        <p:tgtEl>
                                          <p:spTgt spid="30"/>
                                        </p:tgtEl>
                                        <p:attrNameLst>
                                          <p:attrName>ppt_x</p:attrName>
                                        </p:attrNameLst>
                                      </p:cBhvr>
                                      <p:tavLst>
                                        <p:tav tm="0">
                                          <p:val>
                                            <p:strVal val="#ppt_x"/>
                                          </p:val>
                                        </p:tav>
                                        <p:tav tm="100000">
                                          <p:val>
                                            <p:strVal val="#ppt_x"/>
                                          </p:val>
                                        </p:tav>
                                      </p:tavLst>
                                    </p:anim>
                                    <p:anim calcmode="lin" valueType="num">
                                      <p:cBhvr additive="base">
                                        <p:cTn id="80"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accel="50000" decel="50000" fill="hold" grpId="0" nodeType="clickEffect">
                                  <p:stCondLst>
                                    <p:cond delay="0"/>
                                  </p:stCondLst>
                                  <p:childTnLst>
                                    <p:set>
                                      <p:cBhvr>
                                        <p:cTn id="84" dur="1" fill="hold">
                                          <p:stCondLst>
                                            <p:cond delay="0"/>
                                          </p:stCondLst>
                                        </p:cTn>
                                        <p:tgtEl>
                                          <p:spTgt spid="31"/>
                                        </p:tgtEl>
                                        <p:attrNameLst>
                                          <p:attrName>style.visibility</p:attrName>
                                        </p:attrNameLst>
                                      </p:cBhvr>
                                      <p:to>
                                        <p:strVal val="visible"/>
                                      </p:to>
                                    </p:set>
                                    <p:anim calcmode="lin" valueType="num">
                                      <p:cBhvr additive="base">
                                        <p:cTn id="85" dur="500" fill="hold"/>
                                        <p:tgtEl>
                                          <p:spTgt spid="31"/>
                                        </p:tgtEl>
                                        <p:attrNameLst>
                                          <p:attrName>ppt_x</p:attrName>
                                        </p:attrNameLst>
                                      </p:cBhvr>
                                      <p:tavLst>
                                        <p:tav tm="0">
                                          <p:val>
                                            <p:strVal val="#ppt_x"/>
                                          </p:val>
                                        </p:tav>
                                        <p:tav tm="100000">
                                          <p:val>
                                            <p:strVal val="#ppt_x"/>
                                          </p:val>
                                        </p:tav>
                                      </p:tavLst>
                                    </p:anim>
                                    <p:anim calcmode="lin" valueType="num">
                                      <p:cBhvr additive="base">
                                        <p:cTn id="86"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accel="50000" decel="50000" fill="hold" grpId="0" nodeType="clickEffect">
                                  <p:stCondLst>
                                    <p:cond delay="0"/>
                                  </p:stCondLst>
                                  <p:childTnLst>
                                    <p:set>
                                      <p:cBhvr>
                                        <p:cTn id="90" dur="1" fill="hold">
                                          <p:stCondLst>
                                            <p:cond delay="0"/>
                                          </p:stCondLst>
                                        </p:cTn>
                                        <p:tgtEl>
                                          <p:spTgt spid="29"/>
                                        </p:tgtEl>
                                        <p:attrNameLst>
                                          <p:attrName>style.visibility</p:attrName>
                                        </p:attrNameLst>
                                      </p:cBhvr>
                                      <p:to>
                                        <p:strVal val="visible"/>
                                      </p:to>
                                    </p:set>
                                    <p:anim calcmode="lin" valueType="num">
                                      <p:cBhvr additive="base">
                                        <p:cTn id="91" dur="500" fill="hold"/>
                                        <p:tgtEl>
                                          <p:spTgt spid="29"/>
                                        </p:tgtEl>
                                        <p:attrNameLst>
                                          <p:attrName>ppt_x</p:attrName>
                                        </p:attrNameLst>
                                      </p:cBhvr>
                                      <p:tavLst>
                                        <p:tav tm="0">
                                          <p:val>
                                            <p:strVal val="#ppt_x"/>
                                          </p:val>
                                        </p:tav>
                                        <p:tav tm="100000">
                                          <p:val>
                                            <p:strVal val="#ppt_x"/>
                                          </p:val>
                                        </p:tav>
                                      </p:tavLst>
                                    </p:anim>
                                    <p:anim calcmode="lin" valueType="num">
                                      <p:cBhvr additive="base">
                                        <p:cTn id="9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p:bldP spid="27" grpId="0" animBg="1"/>
      <p:bldP spid="29" grpId="0"/>
      <p:bldP spid="30" grpId="0"/>
      <p:bldP spid="3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physics?</a:t>
            </a:r>
          </a:p>
        </p:txBody>
      </p:sp>
      <p:sp>
        <p:nvSpPr>
          <p:cNvPr id="3" name="Content Placeholder 2"/>
          <p:cNvSpPr>
            <a:spLocks noGrp="1"/>
          </p:cNvSpPr>
          <p:nvPr>
            <p:ph idx="1"/>
          </p:nvPr>
        </p:nvSpPr>
        <p:spPr/>
        <p:txBody>
          <a:bodyPr>
            <a:normAutofit/>
          </a:bodyPr>
          <a:lstStyle/>
          <a:p>
            <a:r>
              <a:rPr lang="en-US" dirty="0" err="1"/>
              <a:t>Φύσις</a:t>
            </a:r>
            <a:endParaRPr lang="en-US" dirty="0"/>
          </a:p>
          <a:p>
            <a:r>
              <a:rPr lang="en-US" dirty="0"/>
              <a:t>Ancient Greek – “</a:t>
            </a:r>
            <a:r>
              <a:rPr lang="en-US" dirty="0" err="1"/>
              <a:t>physis</a:t>
            </a:r>
            <a:r>
              <a:rPr lang="en-US" dirty="0"/>
              <a:t>” … meaning nature</a:t>
            </a:r>
          </a:p>
          <a:p>
            <a:r>
              <a:rPr lang="en-US" dirty="0"/>
              <a:t>Webster:</a:t>
            </a:r>
          </a:p>
          <a:p>
            <a:pPr lvl="1"/>
            <a:r>
              <a:rPr lang="en-US" dirty="0"/>
              <a:t>Natural scenery</a:t>
            </a:r>
          </a:p>
          <a:p>
            <a:pPr lvl="1"/>
            <a:r>
              <a:rPr lang="en-US" dirty="0"/>
              <a:t>The external world in its entirety</a:t>
            </a:r>
          </a:p>
          <a:p>
            <a:pPr lvl="1"/>
            <a:r>
              <a:rPr lang="en-US" dirty="0"/>
              <a:t>The inherent character or basic constitution of a person or thing</a:t>
            </a:r>
          </a:p>
          <a:p>
            <a:r>
              <a:rPr lang="en-US" dirty="0"/>
              <a:t>The general analysis of nature, in order to understand how the universe behaves.</a:t>
            </a:r>
          </a:p>
          <a:p>
            <a:pPr lvl="1"/>
            <a:endParaRPr lang="en-US" dirty="0"/>
          </a:p>
          <a:p>
            <a:pPr lvl="1">
              <a:buNone/>
            </a:pPr>
            <a:endParaRPr lang="en-US" dirty="0"/>
          </a:p>
          <a:p>
            <a:pPr lvl="1"/>
            <a:endParaRPr lang="en-US" dirty="0"/>
          </a:p>
        </p:txBody>
      </p:sp>
    </p:spTree>
    <p:extLst>
      <p:ext uri="{BB962C8B-B14F-4D97-AF65-F5344CB8AC3E}">
        <p14:creationId xmlns:p14="http://schemas.microsoft.com/office/powerpoint/2010/main" val="3125323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Natural vs. Supernatural</a:t>
            </a:r>
          </a:p>
        </p:txBody>
      </p:sp>
      <p:sp>
        <p:nvSpPr>
          <p:cNvPr id="3" name="Content Placeholder 2"/>
          <p:cNvSpPr>
            <a:spLocks noGrp="1"/>
          </p:cNvSpPr>
          <p:nvPr>
            <p:ph idx="1"/>
          </p:nvPr>
        </p:nvSpPr>
        <p:spPr/>
        <p:txBody>
          <a:bodyPr>
            <a:normAutofit/>
          </a:bodyPr>
          <a:lstStyle/>
          <a:p>
            <a:r>
              <a:rPr lang="en-US" dirty="0"/>
              <a:t>“Natural things are things we can see, touch, understand and frequently manipulate.  Nature, by definition, is the material world and its phenomena.   Supernatural things encompass all things outside the natural world.  Since supernatural things evidently have spiritual characteristics, it is not likely we can learn much about spiritual truth by studying and evaluating natural activity.” </a:t>
            </a:r>
          </a:p>
          <a:p>
            <a:pPr>
              <a:buNone/>
            </a:pPr>
            <a:endParaRPr lang="en-US" dirty="0"/>
          </a:p>
          <a:p>
            <a:pPr lvl="1">
              <a:buNone/>
            </a:pPr>
            <a:r>
              <a:rPr lang="en-US" dirty="0"/>
              <a:t>					– Pastor James Norman</a:t>
            </a:r>
          </a:p>
        </p:txBody>
      </p:sp>
    </p:spTree>
    <p:extLst>
      <p:ext uri="{BB962C8B-B14F-4D97-AF65-F5344CB8AC3E}">
        <p14:creationId xmlns:p14="http://schemas.microsoft.com/office/powerpoint/2010/main" val="2076352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Occam’s Razor</a:t>
            </a:r>
          </a:p>
        </p:txBody>
      </p:sp>
      <p:sp>
        <p:nvSpPr>
          <p:cNvPr id="3" name="Content Placeholder 2"/>
          <p:cNvSpPr>
            <a:spLocks noGrp="1"/>
          </p:cNvSpPr>
          <p:nvPr>
            <p:ph idx="1"/>
          </p:nvPr>
        </p:nvSpPr>
        <p:spPr/>
        <p:txBody>
          <a:bodyPr>
            <a:normAutofit fontScale="77500" lnSpcReduction="20000"/>
          </a:bodyPr>
          <a:lstStyle/>
          <a:p>
            <a:r>
              <a:rPr lang="en-US" dirty="0"/>
              <a:t>The Law of Succinctness</a:t>
            </a:r>
          </a:p>
          <a:p>
            <a:r>
              <a:rPr lang="en-US" dirty="0"/>
              <a:t>Among competing theories, the one with the fewest assumptions should be selected</a:t>
            </a:r>
          </a:p>
          <a:p>
            <a:pPr marL="0" indent="0">
              <a:buNone/>
            </a:pPr>
            <a:endParaRPr lang="en-US" dirty="0"/>
          </a:p>
          <a:p>
            <a:pPr lvl="1"/>
            <a:r>
              <a:rPr lang="en-US" dirty="0"/>
              <a:t>Example 1:  New Earth Creationism</a:t>
            </a:r>
          </a:p>
          <a:p>
            <a:pPr marL="349250" lvl="1" indent="0">
              <a:buNone/>
            </a:pPr>
            <a:endParaRPr lang="en-US" dirty="0"/>
          </a:p>
          <a:p>
            <a:pPr marL="685800" lvl="2" indent="0">
              <a:buNone/>
            </a:pPr>
            <a:r>
              <a:rPr lang="en-US" dirty="0"/>
              <a:t>In order to reconcile the wealth of experimental data that we have available to us with a model that includes as its basic premise that the earth is 6000 years old, supernatural “corrections” are needed.</a:t>
            </a:r>
          </a:p>
          <a:p>
            <a:pPr marL="685800" lvl="2" indent="0">
              <a:buNone/>
            </a:pPr>
            <a:endParaRPr lang="en-US" dirty="0"/>
          </a:p>
          <a:p>
            <a:pPr lvl="1"/>
            <a:r>
              <a:rPr lang="en-US" dirty="0"/>
              <a:t>Example 2:  Planetary Motion</a:t>
            </a:r>
          </a:p>
          <a:p>
            <a:pPr marL="685800" lvl="2" indent="0">
              <a:buNone/>
            </a:pPr>
            <a:endParaRPr lang="en-US" dirty="0"/>
          </a:p>
          <a:p>
            <a:pPr marL="685800" lvl="2" indent="0">
              <a:buNone/>
            </a:pPr>
            <a:r>
              <a:rPr lang="en-US" dirty="0"/>
              <a:t>It is possible to describe the other planets in our solar system as revolving around the earth, but that explanation is unnecessarily complex compared to the contemporary consensus that all planets revolve around the sun.</a:t>
            </a:r>
          </a:p>
          <a:p>
            <a:pPr lvl="1"/>
            <a:endParaRPr lang="en-US" dirty="0"/>
          </a:p>
        </p:txBody>
      </p:sp>
    </p:spTree>
    <p:extLst>
      <p:ext uri="{BB962C8B-B14F-4D97-AF65-F5344CB8AC3E}">
        <p14:creationId xmlns:p14="http://schemas.microsoft.com/office/powerpoint/2010/main" val="9273707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eez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Breeze">
      <a:majorFont>
        <a:latin typeface="News Gothic MT"/>
        <a:ea typeface=""/>
        <a:cs typeface=""/>
        <a:font script="Jpan" typeface="ＭＳ Ｐゴシック"/>
        <a:font script="Hans" typeface="宋体"/>
        <a:font script="Hant" typeface="新細明體"/>
      </a:majorFont>
      <a:minorFont>
        <a:latin typeface="News Gothic MT"/>
        <a:ea typeface=""/>
        <a:cs typeface=""/>
        <a:font script="Jpan" typeface="ＭＳ Ｐゴシック"/>
        <a:font script="Hans" typeface="宋体"/>
        <a:font script="Hant" typeface="新細明體"/>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Breeze.thmx</Template>
  <TotalTime>123</TotalTime>
  <Words>2921</Words>
  <Application>Microsoft Macintosh PowerPoint</Application>
  <PresentationFormat>On-screen Show (4:3)</PresentationFormat>
  <Paragraphs>339</Paragraphs>
  <Slides>49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Arial</vt:lpstr>
      <vt:lpstr>Calibri</vt:lpstr>
      <vt:lpstr>Celtasmigoria</vt:lpstr>
      <vt:lpstr>News Gothic MT</vt:lpstr>
      <vt:lpstr>Times New Roman</vt:lpstr>
      <vt:lpstr>Wingdings 2</vt:lpstr>
      <vt:lpstr>Breeze</vt:lpstr>
      <vt:lpstr>The First Lecture</vt:lpstr>
      <vt:lpstr>Existentialism</vt:lpstr>
      <vt:lpstr>Differing Points of View</vt:lpstr>
      <vt:lpstr>Differing Points of View</vt:lpstr>
      <vt:lpstr>Impression of Reality</vt:lpstr>
      <vt:lpstr>Perception of Reality</vt:lpstr>
      <vt:lpstr>What is physics?</vt:lpstr>
      <vt:lpstr>Natural vs. Supernatural</vt:lpstr>
      <vt:lpstr>Occam’s Razor</vt:lpstr>
      <vt:lpstr>The Modern Scientific Method</vt:lpstr>
      <vt:lpstr>Theories of the Universe</vt:lpstr>
      <vt:lpstr>How to create a Universe (abridged)</vt:lpstr>
      <vt:lpstr>Measuring things …</vt:lpstr>
      <vt:lpstr>Energy</vt:lpstr>
      <vt:lpstr>Forms of Energy</vt:lpstr>
      <vt:lpstr>Big Bang Theory</vt:lpstr>
      <vt:lpstr>Big Bang Theory</vt:lpstr>
      <vt:lpstr>Big Bang Theory</vt:lpstr>
      <vt:lpstr>Big Bang Theory</vt:lpstr>
      <vt:lpstr>Big Bang Theory</vt:lpstr>
      <vt:lpstr>Big Bang and CMB (And God said … let there be light)</vt:lpstr>
      <vt:lpstr>PowerPoint Presentation</vt:lpstr>
      <vt:lpstr>Light</vt:lpstr>
      <vt:lpstr>Mass energy</vt:lpstr>
      <vt:lpstr>Binding Energy</vt:lpstr>
      <vt:lpstr>The Big Cool Down</vt:lpstr>
      <vt:lpstr>PowerPoint Presentation</vt:lpstr>
      <vt:lpstr>Basic Constituents of the Universe</vt:lpstr>
      <vt:lpstr>Atoms make up the everyday material world</vt:lpstr>
      <vt:lpstr>Atoms can now be “seen”</vt:lpstr>
      <vt:lpstr>Atoms Are Composite Objects</vt:lpstr>
      <vt:lpstr>What experiments can we do?</vt:lpstr>
      <vt:lpstr>Ernst Rutherford</vt:lpstr>
      <vt:lpstr>Ernst Rutherford</vt:lpstr>
      <vt:lpstr>The Geiger – Marsden – Rutherford experiment</vt:lpstr>
      <vt:lpstr>What actually happened …</vt:lpstr>
      <vt:lpstr>How can that be?</vt:lpstr>
      <vt:lpstr>Nuclear Strong-force</vt:lpstr>
      <vt:lpstr>The physics of atoms and their nuclei is well understood</vt:lpstr>
      <vt:lpstr>Proton Substructure</vt:lpstr>
      <vt:lpstr>Results</vt:lpstr>
      <vt:lpstr>Quarks, Hadrons and all that…</vt:lpstr>
      <vt:lpstr>Back to Cosmology!</vt:lpstr>
      <vt:lpstr>The Milky Way</vt:lpstr>
      <vt:lpstr>The Milky Way</vt:lpstr>
      <vt:lpstr>Dark Matter</vt:lpstr>
      <vt:lpstr>PowerPoint Presentation</vt:lpstr>
      <vt:lpstr>Dark Energy</vt:lpstr>
      <vt:lpstr>Conclusions</vt:lpstr>
    </vt:vector>
  </TitlesOfParts>
  <Company>Christopher Newport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Quarks  to the Cosmos</dc:title>
  <dc:creator>Edward Brash</dc:creator>
  <cp:lastModifiedBy>Edward Brash</cp:lastModifiedBy>
  <cp:revision>17</cp:revision>
  <dcterms:created xsi:type="dcterms:W3CDTF">2014-02-05T13:44:32Z</dcterms:created>
  <dcterms:modified xsi:type="dcterms:W3CDTF">2026-01-19T18:53:10Z</dcterms:modified>
</cp:coreProperties>
</file>

<file path=docProps/thumbnail.jpeg>
</file>